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sldIdLst>
    <p:sldId id="256" r:id="rId2"/>
    <p:sldId id="257" r:id="rId3"/>
    <p:sldId id="265" r:id="rId4"/>
    <p:sldId id="262" r:id="rId5"/>
    <p:sldId id="286" r:id="rId6"/>
    <p:sldId id="280" r:id="rId7"/>
    <p:sldId id="281" r:id="rId8"/>
    <p:sldId id="287" r:id="rId9"/>
    <p:sldId id="283" r:id="rId10"/>
    <p:sldId id="284" r:id="rId11"/>
    <p:sldId id="285" r:id="rId12"/>
    <p:sldId id="288" r:id="rId13"/>
    <p:sldId id="279" r:id="rId14"/>
    <p:sldId id="272" r:id="rId15"/>
    <p:sldId id="267" r:id="rId16"/>
    <p:sldId id="269" r:id="rId17"/>
    <p:sldId id="263" r:id="rId18"/>
    <p:sldId id="270" r:id="rId19"/>
    <p:sldId id="276" r:id="rId20"/>
    <p:sldId id="275" r:id="rId21"/>
    <p:sldId id="277" r:id="rId22"/>
    <p:sldId id="278" r:id="rId23"/>
    <p:sldId id="274" r:id="rId24"/>
    <p:sldId id="26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A4C0"/>
    <a:srgbClr val="000000"/>
    <a:srgbClr val="2B0730"/>
    <a:srgbClr val="461D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57"/>
    <p:restoredTop sz="94694"/>
  </p:normalViewPr>
  <p:slideViewPr>
    <p:cSldViewPr snapToGrid="0" snapToObjects="1">
      <p:cViewPr>
        <p:scale>
          <a:sx n="104" d="100"/>
          <a:sy n="104" d="100"/>
        </p:scale>
        <p:origin x="400" y="13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32.jp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image" Target="../media/image30.png"/><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jpg"/></Relationships>
</file>

<file path=ppt/diagrams/_rels/drawing1.xml.rels><?xml version="1.0" encoding="UTF-8" standalone="yes"?>
<Relationships xmlns="http://schemas.openxmlformats.org/package/2006/relationships"><Relationship Id="rId3" Type="http://schemas.openxmlformats.org/officeDocument/2006/relationships/image" Target="../media/image32.jp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image" Target="../media/image30.png"/><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0BAF0A-9ABF-7A49-A9F0-70849AF5C24A}" type="doc">
      <dgm:prSet loTypeId="urn:microsoft.com/office/officeart/2005/8/layout/vList4" loCatId="" qsTypeId="urn:microsoft.com/office/officeart/2005/8/quickstyle/simple3" qsCatId="simple" csTypeId="urn:microsoft.com/office/officeart/2005/8/colors/accent1_2" csCatId="accent1" phldr="1"/>
      <dgm:spPr/>
      <dgm:t>
        <a:bodyPr/>
        <a:lstStyle/>
        <a:p>
          <a:endParaRPr lang="en-GB"/>
        </a:p>
      </dgm:t>
    </dgm:pt>
    <dgm:pt modelId="{7C8AF230-9B42-794B-997B-20350886BD73}">
      <dgm:prSet phldrT="[Text]"/>
      <dgm:spPr/>
      <dgm:t>
        <a:bodyPr/>
        <a:lstStyle/>
        <a:p>
          <a:pPr>
            <a:buNone/>
          </a:pPr>
          <a:r>
            <a:rPr lang="en-GB" dirty="0"/>
            <a:t>7 Application Layer</a:t>
          </a:r>
        </a:p>
      </dgm:t>
    </dgm:pt>
    <dgm:pt modelId="{0153DBC2-97BF-334F-A2D1-53A6E96166E5}" type="parTrans" cxnId="{8AF4EC0B-0310-4C48-AB7D-E1577AFCBA72}">
      <dgm:prSet/>
      <dgm:spPr/>
      <dgm:t>
        <a:bodyPr/>
        <a:lstStyle/>
        <a:p>
          <a:endParaRPr lang="en-GB"/>
        </a:p>
      </dgm:t>
    </dgm:pt>
    <dgm:pt modelId="{04A9153E-8B8D-B447-B776-830C23ADF4C7}" type="sibTrans" cxnId="{8AF4EC0B-0310-4C48-AB7D-E1577AFCBA72}">
      <dgm:prSet/>
      <dgm:spPr/>
      <dgm:t>
        <a:bodyPr/>
        <a:lstStyle/>
        <a:p>
          <a:endParaRPr lang="en-GB"/>
        </a:p>
      </dgm:t>
    </dgm:pt>
    <dgm:pt modelId="{FC1FA831-654B-E64E-9AB0-B704D7B70418}">
      <dgm:prSet phldrT="[Text]"/>
      <dgm:spPr/>
      <dgm:t>
        <a:bodyPr/>
        <a:lstStyle/>
        <a:p>
          <a:pPr>
            <a:buNone/>
          </a:pPr>
          <a:r>
            <a:rPr lang="en-GB" dirty="0"/>
            <a:t>For human consumption – what we see 👀 </a:t>
          </a:r>
          <a:r>
            <a:rPr lang="en-GB" dirty="0" err="1"/>
            <a:t>eg.</a:t>
          </a:r>
          <a:r>
            <a:rPr lang="en-GB" dirty="0"/>
            <a:t> HTTP, SNMP, FTP</a:t>
          </a:r>
        </a:p>
      </dgm:t>
    </dgm:pt>
    <dgm:pt modelId="{C90C7792-81AC-C24B-B609-8CA73B15EE3C}" type="parTrans" cxnId="{4A85FACF-244D-F54B-9A47-B34CCB5921D2}">
      <dgm:prSet/>
      <dgm:spPr/>
      <dgm:t>
        <a:bodyPr/>
        <a:lstStyle/>
        <a:p>
          <a:endParaRPr lang="en-GB"/>
        </a:p>
      </dgm:t>
    </dgm:pt>
    <dgm:pt modelId="{E473D500-16CE-B94C-885D-76871E901FD2}" type="sibTrans" cxnId="{4A85FACF-244D-F54B-9A47-B34CCB5921D2}">
      <dgm:prSet/>
      <dgm:spPr/>
      <dgm:t>
        <a:bodyPr/>
        <a:lstStyle/>
        <a:p>
          <a:endParaRPr lang="en-GB"/>
        </a:p>
      </dgm:t>
    </dgm:pt>
    <dgm:pt modelId="{80FE8421-520D-C74C-B776-660B894F89A8}">
      <dgm:prSet phldrT="[Text]"/>
      <dgm:spPr/>
      <dgm:t>
        <a:bodyPr/>
        <a:lstStyle/>
        <a:p>
          <a:pPr>
            <a:buNone/>
          </a:pPr>
          <a:r>
            <a:rPr lang="en-GB" dirty="0"/>
            <a:t>6 Presentation Layer</a:t>
          </a:r>
        </a:p>
      </dgm:t>
    </dgm:pt>
    <dgm:pt modelId="{1852C1D5-B244-5348-98E8-F638FCE4AC62}" type="parTrans" cxnId="{CF052428-CB1A-FE45-AE38-B9CE36829A59}">
      <dgm:prSet/>
      <dgm:spPr/>
      <dgm:t>
        <a:bodyPr/>
        <a:lstStyle/>
        <a:p>
          <a:endParaRPr lang="en-GB"/>
        </a:p>
      </dgm:t>
    </dgm:pt>
    <dgm:pt modelId="{0D29AC41-CDC2-7947-A951-54849842DEDD}" type="sibTrans" cxnId="{CF052428-CB1A-FE45-AE38-B9CE36829A59}">
      <dgm:prSet/>
      <dgm:spPr/>
      <dgm:t>
        <a:bodyPr/>
        <a:lstStyle/>
        <a:p>
          <a:endParaRPr lang="en-GB"/>
        </a:p>
      </dgm:t>
    </dgm:pt>
    <dgm:pt modelId="{842C530D-2506-E34E-9B53-5F50651DB5FC}">
      <dgm:prSet phldrT="[Text]"/>
      <dgm:spPr/>
      <dgm:t>
        <a:bodyPr/>
        <a:lstStyle/>
        <a:p>
          <a:pPr>
            <a:buNone/>
          </a:pPr>
          <a:r>
            <a:rPr lang="en-GB" dirty="0"/>
            <a:t>Processes data to be used by the app layer, including encryption/decryption, jpg, SSL, TLS</a:t>
          </a:r>
        </a:p>
      </dgm:t>
    </dgm:pt>
    <dgm:pt modelId="{8B887F2D-B94A-2B48-9BE5-83AB50653444}" type="parTrans" cxnId="{5349E68A-A947-2646-9EA4-D135AE02011D}">
      <dgm:prSet/>
      <dgm:spPr/>
      <dgm:t>
        <a:bodyPr/>
        <a:lstStyle/>
        <a:p>
          <a:endParaRPr lang="en-GB"/>
        </a:p>
      </dgm:t>
    </dgm:pt>
    <dgm:pt modelId="{236A6126-54B7-3346-B107-DE9CC8F9ED4E}" type="sibTrans" cxnId="{5349E68A-A947-2646-9EA4-D135AE02011D}">
      <dgm:prSet/>
      <dgm:spPr/>
      <dgm:t>
        <a:bodyPr/>
        <a:lstStyle/>
        <a:p>
          <a:endParaRPr lang="en-GB"/>
        </a:p>
      </dgm:t>
    </dgm:pt>
    <dgm:pt modelId="{AAA98915-1835-0D4F-A516-080E580898A0}">
      <dgm:prSet phldrT="[Text]"/>
      <dgm:spPr/>
      <dgm:t>
        <a:bodyPr/>
        <a:lstStyle/>
        <a:p>
          <a:pPr>
            <a:buNone/>
          </a:pPr>
          <a:r>
            <a:rPr lang="en-GB" dirty="0"/>
            <a:t>5 Session Layer</a:t>
          </a:r>
        </a:p>
      </dgm:t>
    </dgm:pt>
    <dgm:pt modelId="{BAB74B79-2D97-EC47-A062-2D375B9E427F}" type="parTrans" cxnId="{632DA792-2DC4-BF4B-8D06-0CE5BF53F617}">
      <dgm:prSet/>
      <dgm:spPr/>
      <dgm:t>
        <a:bodyPr/>
        <a:lstStyle/>
        <a:p>
          <a:endParaRPr lang="en-GB"/>
        </a:p>
      </dgm:t>
    </dgm:pt>
    <dgm:pt modelId="{55D29D54-A4DA-FF44-B215-FB058545DBDA}" type="sibTrans" cxnId="{632DA792-2DC4-BF4B-8D06-0CE5BF53F617}">
      <dgm:prSet/>
      <dgm:spPr/>
      <dgm:t>
        <a:bodyPr/>
        <a:lstStyle/>
        <a:p>
          <a:endParaRPr lang="en-GB"/>
        </a:p>
      </dgm:t>
    </dgm:pt>
    <dgm:pt modelId="{AEA6D1DA-121C-1546-8285-68C413EE878F}">
      <dgm:prSet phldrT="[Text]"/>
      <dgm:spPr/>
      <dgm:t>
        <a:bodyPr/>
        <a:lstStyle/>
        <a:p>
          <a:pPr>
            <a:buNone/>
          </a:pPr>
          <a:r>
            <a:rPr lang="en-GB" dirty="0"/>
            <a:t>4 Transportation Layer (TCP/UDP)</a:t>
          </a:r>
        </a:p>
      </dgm:t>
    </dgm:pt>
    <dgm:pt modelId="{7EA9C48A-A7D0-2446-A1D4-B809840D9AC7}" type="parTrans" cxnId="{C284CA8E-9804-6645-A2D0-2DC61C03A798}">
      <dgm:prSet/>
      <dgm:spPr/>
      <dgm:t>
        <a:bodyPr/>
        <a:lstStyle/>
        <a:p>
          <a:endParaRPr lang="en-GB"/>
        </a:p>
      </dgm:t>
    </dgm:pt>
    <dgm:pt modelId="{67697777-0A74-7440-803A-D3E273EA3E43}" type="sibTrans" cxnId="{C284CA8E-9804-6645-A2D0-2DC61C03A798}">
      <dgm:prSet/>
      <dgm:spPr/>
      <dgm:t>
        <a:bodyPr/>
        <a:lstStyle/>
        <a:p>
          <a:endParaRPr lang="en-GB"/>
        </a:p>
      </dgm:t>
    </dgm:pt>
    <dgm:pt modelId="{1C56CC4A-A5EF-6B45-B111-180C5CD68DBE}">
      <dgm:prSet phldrT="[Text]"/>
      <dgm:spPr/>
      <dgm:t>
        <a:bodyPr/>
        <a:lstStyle/>
        <a:p>
          <a:pPr>
            <a:buNone/>
          </a:pPr>
          <a:r>
            <a:rPr lang="en-GB" dirty="0"/>
            <a:t>Responsible for transporting packets in a way that covers flow control and reliability</a:t>
          </a:r>
        </a:p>
      </dgm:t>
    </dgm:pt>
    <dgm:pt modelId="{7945F833-02FD-0B44-84F3-DFF603C442DA}" type="parTrans" cxnId="{AF3EF7E9-10B8-9E41-A92F-E31892463A48}">
      <dgm:prSet/>
      <dgm:spPr/>
      <dgm:t>
        <a:bodyPr/>
        <a:lstStyle/>
        <a:p>
          <a:endParaRPr lang="en-GB"/>
        </a:p>
      </dgm:t>
    </dgm:pt>
    <dgm:pt modelId="{E13D3895-8454-804B-9718-297CD17F26E2}" type="sibTrans" cxnId="{AF3EF7E9-10B8-9E41-A92F-E31892463A48}">
      <dgm:prSet/>
      <dgm:spPr/>
      <dgm:t>
        <a:bodyPr/>
        <a:lstStyle/>
        <a:p>
          <a:endParaRPr lang="en-GB"/>
        </a:p>
      </dgm:t>
    </dgm:pt>
    <dgm:pt modelId="{EA8143AB-425E-C045-97FB-1201D8FEEEB3}">
      <dgm:prSet phldrT="[Text]"/>
      <dgm:spPr/>
      <dgm:t>
        <a:bodyPr/>
        <a:lstStyle/>
        <a:p>
          <a:pPr>
            <a:buNone/>
          </a:pPr>
          <a:r>
            <a:rPr lang="en-GB" dirty="0"/>
            <a:t>3 Network Layer</a:t>
          </a:r>
        </a:p>
      </dgm:t>
    </dgm:pt>
    <dgm:pt modelId="{857FF821-FC1A-2F43-9B03-3186C2165C85}" type="parTrans" cxnId="{6F6B804D-A675-504A-8B6C-CD12CE962997}">
      <dgm:prSet/>
      <dgm:spPr/>
      <dgm:t>
        <a:bodyPr/>
        <a:lstStyle/>
        <a:p>
          <a:endParaRPr lang="en-GB"/>
        </a:p>
      </dgm:t>
    </dgm:pt>
    <dgm:pt modelId="{90752B9D-F9C0-AB49-A423-A7CADBEC9DF1}" type="sibTrans" cxnId="{6F6B804D-A675-504A-8B6C-CD12CE962997}">
      <dgm:prSet/>
      <dgm:spPr/>
      <dgm:t>
        <a:bodyPr/>
        <a:lstStyle/>
        <a:p>
          <a:endParaRPr lang="en-GB"/>
        </a:p>
      </dgm:t>
    </dgm:pt>
    <dgm:pt modelId="{E5034A56-C936-8A42-A97A-2840BD4AA5B0}">
      <dgm:prSet phldrT="[Text]"/>
      <dgm:spPr/>
      <dgm:t>
        <a:bodyPr/>
        <a:lstStyle/>
        <a:p>
          <a:pPr>
            <a:buNone/>
          </a:pPr>
          <a:r>
            <a:rPr lang="en-GB" dirty="0"/>
            <a:t>Routing data from A to B going across boundaries – IP’s, ICMP, IPsec, IGMP</a:t>
          </a:r>
        </a:p>
      </dgm:t>
    </dgm:pt>
    <dgm:pt modelId="{25432C4C-7AAD-234F-9166-999E52945010}" type="parTrans" cxnId="{20B863BA-0BA0-F542-9D27-5F146F66310F}">
      <dgm:prSet/>
      <dgm:spPr/>
      <dgm:t>
        <a:bodyPr/>
        <a:lstStyle/>
        <a:p>
          <a:endParaRPr lang="en-GB"/>
        </a:p>
      </dgm:t>
    </dgm:pt>
    <dgm:pt modelId="{74CA7BF7-085B-694B-9694-78E842CEDD77}" type="sibTrans" cxnId="{20B863BA-0BA0-F542-9D27-5F146F66310F}">
      <dgm:prSet/>
      <dgm:spPr/>
      <dgm:t>
        <a:bodyPr/>
        <a:lstStyle/>
        <a:p>
          <a:endParaRPr lang="en-GB"/>
        </a:p>
      </dgm:t>
    </dgm:pt>
    <dgm:pt modelId="{66B71695-5C91-FB40-BF73-72DFF77D646F}">
      <dgm:prSet phldrT="[Text]"/>
      <dgm:spPr/>
      <dgm:t>
        <a:bodyPr/>
        <a:lstStyle/>
        <a:p>
          <a:pPr>
            <a:buNone/>
          </a:pPr>
          <a:r>
            <a:rPr lang="en-GB" dirty="0"/>
            <a:t>2 Data Link Layer</a:t>
          </a:r>
        </a:p>
      </dgm:t>
    </dgm:pt>
    <dgm:pt modelId="{C4652B59-9713-1D46-92AE-61DD1384D494}" type="parTrans" cxnId="{B6EE2934-C9B8-B441-AFDA-E1F7286915B1}">
      <dgm:prSet/>
      <dgm:spPr/>
      <dgm:t>
        <a:bodyPr/>
        <a:lstStyle/>
        <a:p>
          <a:endParaRPr lang="en-GB"/>
        </a:p>
      </dgm:t>
    </dgm:pt>
    <dgm:pt modelId="{8323E1C1-BAC5-F843-B41B-19D30379E062}" type="sibTrans" cxnId="{B6EE2934-C9B8-B441-AFDA-E1F7286915B1}">
      <dgm:prSet/>
      <dgm:spPr/>
      <dgm:t>
        <a:bodyPr/>
        <a:lstStyle/>
        <a:p>
          <a:endParaRPr lang="en-GB"/>
        </a:p>
      </dgm:t>
    </dgm:pt>
    <dgm:pt modelId="{5936E744-D945-024F-BBC4-54D34305584F}">
      <dgm:prSet phldrT="[Text]"/>
      <dgm:spPr/>
      <dgm:t>
        <a:bodyPr/>
        <a:lstStyle/>
        <a:p>
          <a:pPr>
            <a:buNone/>
          </a:pPr>
          <a:r>
            <a:rPr lang="en-GB" dirty="0"/>
            <a:t>How data is linked up from point A to B </a:t>
          </a:r>
          <a:r>
            <a:rPr lang="en-GB" dirty="0" err="1"/>
            <a:t>eg.</a:t>
          </a:r>
          <a:r>
            <a:rPr lang="en-GB" dirty="0"/>
            <a:t> ARP, MAC Address</a:t>
          </a:r>
        </a:p>
      </dgm:t>
    </dgm:pt>
    <dgm:pt modelId="{42AC70A0-24DB-4F45-B603-04BB009E78BF}" type="parTrans" cxnId="{24DA6E77-F056-5247-8072-2BCB460D84A9}">
      <dgm:prSet/>
      <dgm:spPr/>
      <dgm:t>
        <a:bodyPr/>
        <a:lstStyle/>
        <a:p>
          <a:endParaRPr lang="en-GB"/>
        </a:p>
      </dgm:t>
    </dgm:pt>
    <dgm:pt modelId="{23AD3FFD-B568-B748-92A7-1278CCAC8673}" type="sibTrans" cxnId="{24DA6E77-F056-5247-8072-2BCB460D84A9}">
      <dgm:prSet/>
      <dgm:spPr/>
      <dgm:t>
        <a:bodyPr/>
        <a:lstStyle/>
        <a:p>
          <a:endParaRPr lang="en-GB"/>
        </a:p>
      </dgm:t>
    </dgm:pt>
    <dgm:pt modelId="{C52E148B-4D2A-4B4E-9477-415051C8A16D}">
      <dgm:prSet phldrT="[Text]"/>
      <dgm:spPr/>
      <dgm:t>
        <a:bodyPr/>
        <a:lstStyle/>
        <a:p>
          <a:pPr>
            <a:buNone/>
          </a:pPr>
          <a:r>
            <a:rPr lang="en-GB" dirty="0"/>
            <a:t>1 Physical Layer</a:t>
          </a:r>
        </a:p>
      </dgm:t>
    </dgm:pt>
    <dgm:pt modelId="{BF27E968-1D94-B746-A8F1-A62F1D386E4E}" type="parTrans" cxnId="{16E47D2F-C0E0-304A-AACA-A068C64D8032}">
      <dgm:prSet/>
      <dgm:spPr/>
      <dgm:t>
        <a:bodyPr/>
        <a:lstStyle/>
        <a:p>
          <a:endParaRPr lang="en-GB"/>
        </a:p>
      </dgm:t>
    </dgm:pt>
    <dgm:pt modelId="{7779DF5E-8AD4-7243-BD51-C102CBDE8BCE}" type="sibTrans" cxnId="{16E47D2F-C0E0-304A-AACA-A068C64D8032}">
      <dgm:prSet/>
      <dgm:spPr/>
      <dgm:t>
        <a:bodyPr/>
        <a:lstStyle/>
        <a:p>
          <a:endParaRPr lang="en-GB"/>
        </a:p>
      </dgm:t>
    </dgm:pt>
    <dgm:pt modelId="{02F5EF6F-90DE-C04D-AEF3-F4B654C281FD}">
      <dgm:prSet phldrT="[Text]"/>
      <dgm:spPr/>
      <dgm:t>
        <a:bodyPr/>
        <a:lstStyle/>
        <a:p>
          <a:pPr>
            <a:buNone/>
          </a:pPr>
          <a:r>
            <a:rPr lang="en-GB" dirty="0"/>
            <a:t>Hardware responsible for data transmission – </a:t>
          </a:r>
          <a:r>
            <a:rPr lang="en-GB" dirty="0" err="1"/>
            <a:t>eg</a:t>
          </a:r>
          <a:r>
            <a:rPr lang="en-GB" dirty="0"/>
            <a:t> the physical cables, hubs, wireless</a:t>
          </a:r>
        </a:p>
      </dgm:t>
    </dgm:pt>
    <dgm:pt modelId="{E65899F1-A8E6-CE49-B290-B5C0306ACFF1}" type="parTrans" cxnId="{B1E49E1E-630F-3347-8968-452F69FD0B92}">
      <dgm:prSet/>
      <dgm:spPr/>
      <dgm:t>
        <a:bodyPr/>
        <a:lstStyle/>
        <a:p>
          <a:endParaRPr lang="en-GB"/>
        </a:p>
      </dgm:t>
    </dgm:pt>
    <dgm:pt modelId="{8BF6850A-13D8-BF44-8FC7-E12AFDA53278}" type="sibTrans" cxnId="{B1E49E1E-630F-3347-8968-452F69FD0B92}">
      <dgm:prSet/>
      <dgm:spPr/>
      <dgm:t>
        <a:bodyPr/>
        <a:lstStyle/>
        <a:p>
          <a:endParaRPr lang="en-GB"/>
        </a:p>
      </dgm:t>
    </dgm:pt>
    <dgm:pt modelId="{6FECB1BE-C81E-2F4B-8084-4831F8D9801B}">
      <dgm:prSet phldrT="[Text]"/>
      <dgm:spPr/>
      <dgm:t>
        <a:bodyPr/>
        <a:lstStyle/>
        <a:p>
          <a:pPr>
            <a:buNone/>
          </a:pPr>
          <a:r>
            <a:rPr lang="en-GB" dirty="0"/>
            <a:t>Creation/Tear down of network connections</a:t>
          </a:r>
        </a:p>
      </dgm:t>
    </dgm:pt>
    <dgm:pt modelId="{4A14D4E8-AE0D-8D47-AFED-07A7BCD9A1CB}" type="sibTrans" cxnId="{DD749B1E-CE0D-5E4E-9B47-1667324F40FB}">
      <dgm:prSet/>
      <dgm:spPr/>
      <dgm:t>
        <a:bodyPr/>
        <a:lstStyle/>
        <a:p>
          <a:endParaRPr lang="en-GB"/>
        </a:p>
      </dgm:t>
    </dgm:pt>
    <dgm:pt modelId="{C8F61B82-8ED7-314D-B7C7-1E81E79FA379}" type="parTrans" cxnId="{DD749B1E-CE0D-5E4E-9B47-1667324F40FB}">
      <dgm:prSet/>
      <dgm:spPr/>
      <dgm:t>
        <a:bodyPr/>
        <a:lstStyle/>
        <a:p>
          <a:endParaRPr lang="en-GB"/>
        </a:p>
      </dgm:t>
    </dgm:pt>
    <dgm:pt modelId="{8BA2439E-01E5-2449-950B-6EEE28D8D08C}" type="pres">
      <dgm:prSet presAssocID="{1D0BAF0A-9ABF-7A49-A9F0-70849AF5C24A}" presName="linear" presStyleCnt="0">
        <dgm:presLayoutVars>
          <dgm:dir/>
          <dgm:resizeHandles val="exact"/>
        </dgm:presLayoutVars>
      </dgm:prSet>
      <dgm:spPr/>
    </dgm:pt>
    <dgm:pt modelId="{07360932-E0B3-A743-B8E1-B4E7D50945B6}" type="pres">
      <dgm:prSet presAssocID="{7C8AF230-9B42-794B-997B-20350886BD73}" presName="comp" presStyleCnt="0"/>
      <dgm:spPr/>
    </dgm:pt>
    <dgm:pt modelId="{25426AD7-F132-E248-A8CA-A6398EEFE115}" type="pres">
      <dgm:prSet presAssocID="{7C8AF230-9B42-794B-997B-20350886BD73}" presName="box" presStyleLbl="node1" presStyleIdx="0" presStyleCnt="7"/>
      <dgm:spPr/>
    </dgm:pt>
    <dgm:pt modelId="{4009F220-2DD8-FD49-A0FF-6B1B5E619E65}" type="pres">
      <dgm:prSet presAssocID="{7C8AF230-9B42-794B-997B-20350886BD73}" presName="img" presStyleLbl="fgImgPlace1" presStyleIdx="0" presStyleCnt="7"/>
      <dgm:spPr>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dgm:spPr>
    </dgm:pt>
    <dgm:pt modelId="{9CC4CB8E-7856-0348-A306-5E22EE87BAD5}" type="pres">
      <dgm:prSet presAssocID="{7C8AF230-9B42-794B-997B-20350886BD73}" presName="text" presStyleLbl="node1" presStyleIdx="0" presStyleCnt="7">
        <dgm:presLayoutVars>
          <dgm:bulletEnabled val="1"/>
        </dgm:presLayoutVars>
      </dgm:prSet>
      <dgm:spPr/>
    </dgm:pt>
    <dgm:pt modelId="{9C825A2E-31F9-414F-8FC1-E4A16FD7A524}" type="pres">
      <dgm:prSet presAssocID="{04A9153E-8B8D-B447-B776-830C23ADF4C7}" presName="spacer" presStyleCnt="0"/>
      <dgm:spPr/>
    </dgm:pt>
    <dgm:pt modelId="{E679AA10-C127-A94C-858E-A23E38512295}" type="pres">
      <dgm:prSet presAssocID="{80FE8421-520D-C74C-B776-660B894F89A8}" presName="comp" presStyleCnt="0"/>
      <dgm:spPr/>
    </dgm:pt>
    <dgm:pt modelId="{99995CC0-6BD3-394A-854F-1A0C9BAA212F}" type="pres">
      <dgm:prSet presAssocID="{80FE8421-520D-C74C-B776-660B894F89A8}" presName="box" presStyleLbl="node1" presStyleIdx="1" presStyleCnt="7"/>
      <dgm:spPr/>
    </dgm:pt>
    <dgm:pt modelId="{575D0A15-3A2D-1447-9499-92082328307F}" type="pres">
      <dgm:prSet presAssocID="{80FE8421-520D-C74C-B776-660B894F89A8}" presName="img" presStyleLbl="fgImgPlace1" presStyleIdx="1"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dgm:spPr>
    </dgm:pt>
    <dgm:pt modelId="{992C57EC-542E-2747-A675-B069FEC45C39}" type="pres">
      <dgm:prSet presAssocID="{80FE8421-520D-C74C-B776-660B894F89A8}" presName="text" presStyleLbl="node1" presStyleIdx="1" presStyleCnt="7">
        <dgm:presLayoutVars>
          <dgm:bulletEnabled val="1"/>
        </dgm:presLayoutVars>
      </dgm:prSet>
      <dgm:spPr/>
    </dgm:pt>
    <dgm:pt modelId="{5B02DB4A-46FB-BA49-A567-48D5A60343CE}" type="pres">
      <dgm:prSet presAssocID="{0D29AC41-CDC2-7947-A951-54849842DEDD}" presName="spacer" presStyleCnt="0"/>
      <dgm:spPr/>
    </dgm:pt>
    <dgm:pt modelId="{B58D2AF4-907E-E54D-83C4-B9AE1020A938}" type="pres">
      <dgm:prSet presAssocID="{AAA98915-1835-0D4F-A516-080E580898A0}" presName="comp" presStyleCnt="0"/>
      <dgm:spPr/>
    </dgm:pt>
    <dgm:pt modelId="{5ABACB7B-9F34-AC46-BEC4-68493A4AB0A2}" type="pres">
      <dgm:prSet presAssocID="{AAA98915-1835-0D4F-A516-080E580898A0}" presName="box" presStyleLbl="node1" presStyleIdx="2" presStyleCnt="7"/>
      <dgm:spPr/>
    </dgm:pt>
    <dgm:pt modelId="{F3C5D8FF-D683-544C-A623-086EDF36D35F}" type="pres">
      <dgm:prSet presAssocID="{AAA98915-1835-0D4F-A516-080E580898A0}" presName="img" presStyleLbl="fgImgPlace1" presStyleIdx="2" presStyleCnt="7"/>
      <dgm:spPr>
        <a:blipFill>
          <a:blip xmlns:r="http://schemas.openxmlformats.org/officeDocument/2006/relationships" r:embed="rId3"/>
          <a:srcRect/>
          <a:stretch>
            <a:fillRect t="-22000" b="-22000"/>
          </a:stretch>
        </a:blipFill>
      </dgm:spPr>
    </dgm:pt>
    <dgm:pt modelId="{0419E51D-0C81-A148-9AE3-7454350DA90C}" type="pres">
      <dgm:prSet presAssocID="{AAA98915-1835-0D4F-A516-080E580898A0}" presName="text" presStyleLbl="node1" presStyleIdx="2" presStyleCnt="7">
        <dgm:presLayoutVars>
          <dgm:bulletEnabled val="1"/>
        </dgm:presLayoutVars>
      </dgm:prSet>
      <dgm:spPr/>
    </dgm:pt>
    <dgm:pt modelId="{61225DD5-F674-D944-BFD0-F61AA15F365E}" type="pres">
      <dgm:prSet presAssocID="{55D29D54-A4DA-FF44-B215-FB058545DBDA}" presName="spacer" presStyleCnt="0"/>
      <dgm:spPr/>
    </dgm:pt>
    <dgm:pt modelId="{ED2AD31E-3286-764F-9DD2-7B21199A577C}" type="pres">
      <dgm:prSet presAssocID="{AEA6D1DA-121C-1546-8285-68C413EE878F}" presName="comp" presStyleCnt="0"/>
      <dgm:spPr/>
    </dgm:pt>
    <dgm:pt modelId="{3A0ABF3B-DDDA-1543-9584-5B8851646D45}" type="pres">
      <dgm:prSet presAssocID="{AEA6D1DA-121C-1546-8285-68C413EE878F}" presName="box" presStyleLbl="node1" presStyleIdx="3" presStyleCnt="7"/>
      <dgm:spPr/>
    </dgm:pt>
    <dgm:pt modelId="{763B8F1E-DC0A-2544-AF76-6D25246606B7}" type="pres">
      <dgm:prSet presAssocID="{AEA6D1DA-121C-1546-8285-68C413EE878F}" presName="img" presStyleLbl="fgImgPlace1" presStyleIdx="3" presStyleCnt="7"/>
      <dgm:spPr>
        <a:blipFill>
          <a:blip xmlns:r="http://schemas.openxmlformats.org/officeDocument/2006/relationships" r:embed="rId4"/>
          <a:srcRect/>
          <a:stretch>
            <a:fillRect t="-104000" b="-104000"/>
          </a:stretch>
        </a:blipFill>
      </dgm:spPr>
    </dgm:pt>
    <dgm:pt modelId="{9009BFDC-66A5-7E45-8883-5E83FA5B5C55}" type="pres">
      <dgm:prSet presAssocID="{AEA6D1DA-121C-1546-8285-68C413EE878F}" presName="text" presStyleLbl="node1" presStyleIdx="3" presStyleCnt="7">
        <dgm:presLayoutVars>
          <dgm:bulletEnabled val="1"/>
        </dgm:presLayoutVars>
      </dgm:prSet>
      <dgm:spPr/>
    </dgm:pt>
    <dgm:pt modelId="{272E5224-4937-D646-AAFF-1AD18BC9AC6A}" type="pres">
      <dgm:prSet presAssocID="{67697777-0A74-7440-803A-D3E273EA3E43}" presName="spacer" presStyleCnt="0"/>
      <dgm:spPr/>
    </dgm:pt>
    <dgm:pt modelId="{00AB767C-A835-3742-B734-A20B09A7A1EB}" type="pres">
      <dgm:prSet presAssocID="{EA8143AB-425E-C045-97FB-1201D8FEEEB3}" presName="comp" presStyleCnt="0"/>
      <dgm:spPr/>
    </dgm:pt>
    <dgm:pt modelId="{A4C64027-8B9D-2643-AC7B-A7390C556110}" type="pres">
      <dgm:prSet presAssocID="{EA8143AB-425E-C045-97FB-1201D8FEEEB3}" presName="box" presStyleLbl="node1" presStyleIdx="4" presStyleCnt="7"/>
      <dgm:spPr/>
    </dgm:pt>
    <dgm:pt modelId="{0AC6B637-58F8-6D41-81C0-C4C1DF914BB6}" type="pres">
      <dgm:prSet presAssocID="{EA8143AB-425E-C045-97FB-1201D8FEEEB3}" presName="img" presStyleLbl="fgImgPlace1" presStyleIdx="4" presStyleCnt="7"/>
      <dgm:spPr>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dgm:spPr>
    </dgm:pt>
    <dgm:pt modelId="{EBD97C3F-7759-CD42-A18F-FAC65F3C2575}" type="pres">
      <dgm:prSet presAssocID="{EA8143AB-425E-C045-97FB-1201D8FEEEB3}" presName="text" presStyleLbl="node1" presStyleIdx="4" presStyleCnt="7">
        <dgm:presLayoutVars>
          <dgm:bulletEnabled val="1"/>
        </dgm:presLayoutVars>
      </dgm:prSet>
      <dgm:spPr/>
    </dgm:pt>
    <dgm:pt modelId="{20CAE5F8-B563-6349-83D3-F327E56E1F37}" type="pres">
      <dgm:prSet presAssocID="{90752B9D-F9C0-AB49-A423-A7CADBEC9DF1}" presName="spacer" presStyleCnt="0"/>
      <dgm:spPr/>
    </dgm:pt>
    <dgm:pt modelId="{8B5AFDB3-ACCC-8C41-A722-28923090E5A9}" type="pres">
      <dgm:prSet presAssocID="{66B71695-5C91-FB40-BF73-72DFF77D646F}" presName="comp" presStyleCnt="0"/>
      <dgm:spPr/>
    </dgm:pt>
    <dgm:pt modelId="{5B6D3B6A-B2AB-F147-B5BC-6083B229AF59}" type="pres">
      <dgm:prSet presAssocID="{66B71695-5C91-FB40-BF73-72DFF77D646F}" presName="box" presStyleLbl="node1" presStyleIdx="5" presStyleCnt="7"/>
      <dgm:spPr/>
    </dgm:pt>
    <dgm:pt modelId="{1608DF19-7BF8-2B40-BB78-B09978139035}" type="pres">
      <dgm:prSet presAssocID="{66B71695-5C91-FB40-BF73-72DFF77D646F}" presName="img" presStyleLbl="fgImgPlace1" presStyleIdx="5" presStyleCnt="7"/>
      <dgm:spPr>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dgm:spPr>
    </dgm:pt>
    <dgm:pt modelId="{D0DB23B8-64AD-7743-99D2-6133ACEDDA6C}" type="pres">
      <dgm:prSet presAssocID="{66B71695-5C91-FB40-BF73-72DFF77D646F}" presName="text" presStyleLbl="node1" presStyleIdx="5" presStyleCnt="7">
        <dgm:presLayoutVars>
          <dgm:bulletEnabled val="1"/>
        </dgm:presLayoutVars>
      </dgm:prSet>
      <dgm:spPr/>
    </dgm:pt>
    <dgm:pt modelId="{53D127A8-70D5-C846-ADA1-04F969F02E94}" type="pres">
      <dgm:prSet presAssocID="{8323E1C1-BAC5-F843-B41B-19D30379E062}" presName="spacer" presStyleCnt="0"/>
      <dgm:spPr/>
    </dgm:pt>
    <dgm:pt modelId="{23567843-448C-784B-BCB4-FAD1CC17C8D4}" type="pres">
      <dgm:prSet presAssocID="{C52E148B-4D2A-4B4E-9477-415051C8A16D}" presName="comp" presStyleCnt="0"/>
      <dgm:spPr/>
    </dgm:pt>
    <dgm:pt modelId="{9059EC5E-2BD1-2941-818C-D02F52D2224E}" type="pres">
      <dgm:prSet presAssocID="{C52E148B-4D2A-4B4E-9477-415051C8A16D}" presName="box" presStyleLbl="node1" presStyleIdx="6" presStyleCnt="7"/>
      <dgm:spPr/>
    </dgm:pt>
    <dgm:pt modelId="{6AE3737D-48BD-C347-BC64-C496F94A8945}" type="pres">
      <dgm:prSet presAssocID="{C52E148B-4D2A-4B4E-9477-415051C8A16D}" presName="img" presStyleLbl="fgImgPlace1" presStyleIdx="6" presStyleCnt="7"/>
      <dgm:spPr>
        <a:blipFill>
          <a:blip xmlns:r="http://schemas.openxmlformats.org/officeDocument/2006/relationships" r:embed="rId7"/>
          <a:srcRect/>
          <a:stretch>
            <a:fillRect t="-107000" b="-107000"/>
          </a:stretch>
        </a:blipFill>
      </dgm:spPr>
    </dgm:pt>
    <dgm:pt modelId="{F8243097-F798-CC49-9353-F76C4FCC99C8}" type="pres">
      <dgm:prSet presAssocID="{C52E148B-4D2A-4B4E-9477-415051C8A16D}" presName="text" presStyleLbl="node1" presStyleIdx="6" presStyleCnt="7">
        <dgm:presLayoutVars>
          <dgm:bulletEnabled val="1"/>
        </dgm:presLayoutVars>
      </dgm:prSet>
      <dgm:spPr/>
    </dgm:pt>
  </dgm:ptLst>
  <dgm:cxnLst>
    <dgm:cxn modelId="{8AF4EC0B-0310-4C48-AB7D-E1577AFCBA72}" srcId="{1D0BAF0A-9ABF-7A49-A9F0-70849AF5C24A}" destId="{7C8AF230-9B42-794B-997B-20350886BD73}" srcOrd="0" destOrd="0" parTransId="{0153DBC2-97BF-334F-A2D1-53A6E96166E5}" sibTransId="{04A9153E-8B8D-B447-B776-830C23ADF4C7}"/>
    <dgm:cxn modelId="{4A4D410F-B5C2-404D-B44A-7E1916A2BC84}" type="presOf" srcId="{66B71695-5C91-FB40-BF73-72DFF77D646F}" destId="{5B6D3B6A-B2AB-F147-B5BC-6083B229AF59}" srcOrd="0" destOrd="0" presId="urn:microsoft.com/office/officeart/2005/8/layout/vList4"/>
    <dgm:cxn modelId="{5DAD9D13-E978-C74C-A42F-816414641167}" type="presOf" srcId="{66B71695-5C91-FB40-BF73-72DFF77D646F}" destId="{D0DB23B8-64AD-7743-99D2-6133ACEDDA6C}" srcOrd="1" destOrd="0" presId="urn:microsoft.com/office/officeart/2005/8/layout/vList4"/>
    <dgm:cxn modelId="{DD749B1E-CE0D-5E4E-9B47-1667324F40FB}" srcId="{AAA98915-1835-0D4F-A516-080E580898A0}" destId="{6FECB1BE-C81E-2F4B-8084-4831F8D9801B}" srcOrd="0" destOrd="0" parTransId="{C8F61B82-8ED7-314D-B7C7-1E81E79FA379}" sibTransId="{4A14D4E8-AE0D-8D47-AFED-07A7BCD9A1CB}"/>
    <dgm:cxn modelId="{B1E49E1E-630F-3347-8968-452F69FD0B92}" srcId="{C52E148B-4D2A-4B4E-9477-415051C8A16D}" destId="{02F5EF6F-90DE-C04D-AEF3-F4B654C281FD}" srcOrd="0" destOrd="0" parTransId="{E65899F1-A8E6-CE49-B290-B5C0306ACFF1}" sibTransId="{8BF6850A-13D8-BF44-8FC7-E12AFDA53278}"/>
    <dgm:cxn modelId="{89BE4F1F-779F-2B4C-9DC4-83A369A353E6}" type="presOf" srcId="{6FECB1BE-C81E-2F4B-8084-4831F8D9801B}" destId="{0419E51D-0C81-A148-9AE3-7454350DA90C}" srcOrd="1" destOrd="1" presId="urn:microsoft.com/office/officeart/2005/8/layout/vList4"/>
    <dgm:cxn modelId="{421E7123-7D42-1447-93B2-3D347061CE80}" type="presOf" srcId="{FC1FA831-654B-E64E-9AB0-B704D7B70418}" destId="{25426AD7-F132-E248-A8CA-A6398EEFE115}" srcOrd="0" destOrd="1" presId="urn:microsoft.com/office/officeart/2005/8/layout/vList4"/>
    <dgm:cxn modelId="{CF052428-CB1A-FE45-AE38-B9CE36829A59}" srcId="{1D0BAF0A-9ABF-7A49-A9F0-70849AF5C24A}" destId="{80FE8421-520D-C74C-B776-660B894F89A8}" srcOrd="1" destOrd="0" parTransId="{1852C1D5-B244-5348-98E8-F638FCE4AC62}" sibTransId="{0D29AC41-CDC2-7947-A951-54849842DEDD}"/>
    <dgm:cxn modelId="{7638372A-FA52-C143-B105-2A5DAF1E959F}" type="presOf" srcId="{80FE8421-520D-C74C-B776-660B894F89A8}" destId="{99995CC0-6BD3-394A-854F-1A0C9BAA212F}" srcOrd="0" destOrd="0" presId="urn:microsoft.com/office/officeart/2005/8/layout/vList4"/>
    <dgm:cxn modelId="{16E47D2F-C0E0-304A-AACA-A068C64D8032}" srcId="{1D0BAF0A-9ABF-7A49-A9F0-70849AF5C24A}" destId="{C52E148B-4D2A-4B4E-9477-415051C8A16D}" srcOrd="6" destOrd="0" parTransId="{BF27E968-1D94-B746-A8F1-A62F1D386E4E}" sibTransId="{7779DF5E-8AD4-7243-BD51-C102CBDE8BCE}"/>
    <dgm:cxn modelId="{1DCF4C32-4FE9-434B-B5A3-736465E4BCEA}" type="presOf" srcId="{EA8143AB-425E-C045-97FB-1201D8FEEEB3}" destId="{A4C64027-8B9D-2643-AC7B-A7390C556110}" srcOrd="0" destOrd="0" presId="urn:microsoft.com/office/officeart/2005/8/layout/vList4"/>
    <dgm:cxn modelId="{B6EE2934-C9B8-B441-AFDA-E1F7286915B1}" srcId="{1D0BAF0A-9ABF-7A49-A9F0-70849AF5C24A}" destId="{66B71695-5C91-FB40-BF73-72DFF77D646F}" srcOrd="5" destOrd="0" parTransId="{C4652B59-9713-1D46-92AE-61DD1384D494}" sibTransId="{8323E1C1-BAC5-F843-B41B-19D30379E062}"/>
    <dgm:cxn modelId="{66732649-2AA2-BE4B-A8A2-01166F9E00DA}" type="presOf" srcId="{E5034A56-C936-8A42-A97A-2840BD4AA5B0}" destId="{EBD97C3F-7759-CD42-A18F-FAC65F3C2575}" srcOrd="1" destOrd="1" presId="urn:microsoft.com/office/officeart/2005/8/layout/vList4"/>
    <dgm:cxn modelId="{6F6B804D-A675-504A-8B6C-CD12CE962997}" srcId="{1D0BAF0A-9ABF-7A49-A9F0-70849AF5C24A}" destId="{EA8143AB-425E-C045-97FB-1201D8FEEEB3}" srcOrd="4" destOrd="0" parTransId="{857FF821-FC1A-2F43-9B03-3186C2165C85}" sibTransId="{90752B9D-F9C0-AB49-A423-A7CADBEC9DF1}"/>
    <dgm:cxn modelId="{79268654-2D11-EC48-91DB-1012A7C41704}" type="presOf" srcId="{AEA6D1DA-121C-1546-8285-68C413EE878F}" destId="{9009BFDC-66A5-7E45-8883-5E83FA5B5C55}" srcOrd="1" destOrd="0" presId="urn:microsoft.com/office/officeart/2005/8/layout/vList4"/>
    <dgm:cxn modelId="{23C4DD5B-B3BF-344F-A22E-CAE11FD2DCD0}" type="presOf" srcId="{80FE8421-520D-C74C-B776-660B894F89A8}" destId="{992C57EC-542E-2747-A675-B069FEC45C39}" srcOrd="1" destOrd="0" presId="urn:microsoft.com/office/officeart/2005/8/layout/vList4"/>
    <dgm:cxn modelId="{057C9D5F-7474-E749-B860-7D07350D6FEE}" type="presOf" srcId="{6FECB1BE-C81E-2F4B-8084-4831F8D9801B}" destId="{5ABACB7B-9F34-AC46-BEC4-68493A4AB0A2}" srcOrd="0" destOrd="1" presId="urn:microsoft.com/office/officeart/2005/8/layout/vList4"/>
    <dgm:cxn modelId="{31726A6D-E0E4-1146-84D3-9521C7A05CCB}" type="presOf" srcId="{842C530D-2506-E34E-9B53-5F50651DB5FC}" destId="{992C57EC-542E-2747-A675-B069FEC45C39}" srcOrd="1" destOrd="1" presId="urn:microsoft.com/office/officeart/2005/8/layout/vList4"/>
    <dgm:cxn modelId="{9C39216E-D9E5-4D4D-B739-8B511D2D34F1}" type="presOf" srcId="{C52E148B-4D2A-4B4E-9477-415051C8A16D}" destId="{F8243097-F798-CC49-9353-F76C4FCC99C8}" srcOrd="1" destOrd="0" presId="urn:microsoft.com/office/officeart/2005/8/layout/vList4"/>
    <dgm:cxn modelId="{24DA6E77-F056-5247-8072-2BCB460D84A9}" srcId="{66B71695-5C91-FB40-BF73-72DFF77D646F}" destId="{5936E744-D945-024F-BBC4-54D34305584F}" srcOrd="0" destOrd="0" parTransId="{42AC70A0-24DB-4F45-B603-04BB009E78BF}" sibTransId="{23AD3FFD-B568-B748-92A7-1278CCAC8673}"/>
    <dgm:cxn modelId="{182AAE81-1489-7540-AA02-31A0199C7218}" type="presOf" srcId="{AAA98915-1835-0D4F-A516-080E580898A0}" destId="{0419E51D-0C81-A148-9AE3-7454350DA90C}" srcOrd="1" destOrd="0" presId="urn:microsoft.com/office/officeart/2005/8/layout/vList4"/>
    <dgm:cxn modelId="{5349E68A-A947-2646-9EA4-D135AE02011D}" srcId="{80FE8421-520D-C74C-B776-660B894F89A8}" destId="{842C530D-2506-E34E-9B53-5F50651DB5FC}" srcOrd="0" destOrd="0" parTransId="{8B887F2D-B94A-2B48-9BE5-83AB50653444}" sibTransId="{236A6126-54B7-3346-B107-DE9CC8F9ED4E}"/>
    <dgm:cxn modelId="{BC96188D-447B-D04E-A717-BD6E3887B520}" type="presOf" srcId="{1C56CC4A-A5EF-6B45-B111-180C5CD68DBE}" destId="{9009BFDC-66A5-7E45-8883-5E83FA5B5C55}" srcOrd="1" destOrd="1" presId="urn:microsoft.com/office/officeart/2005/8/layout/vList4"/>
    <dgm:cxn modelId="{C284CA8E-9804-6645-A2D0-2DC61C03A798}" srcId="{1D0BAF0A-9ABF-7A49-A9F0-70849AF5C24A}" destId="{AEA6D1DA-121C-1546-8285-68C413EE878F}" srcOrd="3" destOrd="0" parTransId="{7EA9C48A-A7D0-2446-A1D4-B809840D9AC7}" sibTransId="{67697777-0A74-7440-803A-D3E273EA3E43}"/>
    <dgm:cxn modelId="{632DA792-2DC4-BF4B-8D06-0CE5BF53F617}" srcId="{1D0BAF0A-9ABF-7A49-A9F0-70849AF5C24A}" destId="{AAA98915-1835-0D4F-A516-080E580898A0}" srcOrd="2" destOrd="0" parTransId="{BAB74B79-2D97-EC47-A062-2D375B9E427F}" sibTransId="{55D29D54-A4DA-FF44-B215-FB058545DBDA}"/>
    <dgm:cxn modelId="{BB652AAA-5749-0445-8A55-70F0181FD12E}" type="presOf" srcId="{AEA6D1DA-121C-1546-8285-68C413EE878F}" destId="{3A0ABF3B-DDDA-1543-9584-5B8851646D45}" srcOrd="0" destOrd="0" presId="urn:microsoft.com/office/officeart/2005/8/layout/vList4"/>
    <dgm:cxn modelId="{E69233AB-D7C9-9F4A-9E48-D7A979168FD8}" type="presOf" srcId="{842C530D-2506-E34E-9B53-5F50651DB5FC}" destId="{99995CC0-6BD3-394A-854F-1A0C9BAA212F}" srcOrd="0" destOrd="1" presId="urn:microsoft.com/office/officeart/2005/8/layout/vList4"/>
    <dgm:cxn modelId="{287803AF-6BBE-294A-9553-2DE3E31CFE37}" type="presOf" srcId="{E5034A56-C936-8A42-A97A-2840BD4AA5B0}" destId="{A4C64027-8B9D-2643-AC7B-A7390C556110}" srcOrd="0" destOrd="1" presId="urn:microsoft.com/office/officeart/2005/8/layout/vList4"/>
    <dgm:cxn modelId="{78BA0EAF-318D-A34F-AD95-C70F4A49DB31}" type="presOf" srcId="{FC1FA831-654B-E64E-9AB0-B704D7B70418}" destId="{9CC4CB8E-7856-0348-A306-5E22EE87BAD5}" srcOrd="1" destOrd="1" presId="urn:microsoft.com/office/officeart/2005/8/layout/vList4"/>
    <dgm:cxn modelId="{2A9B10B7-80AD-CF47-8860-B50BC9A8CF12}" type="presOf" srcId="{AAA98915-1835-0D4F-A516-080E580898A0}" destId="{5ABACB7B-9F34-AC46-BEC4-68493A4AB0A2}" srcOrd="0" destOrd="0" presId="urn:microsoft.com/office/officeart/2005/8/layout/vList4"/>
    <dgm:cxn modelId="{D42C2CB9-56CC-2C42-BE96-62CA20ACE693}" type="presOf" srcId="{7C8AF230-9B42-794B-997B-20350886BD73}" destId="{9CC4CB8E-7856-0348-A306-5E22EE87BAD5}" srcOrd="1" destOrd="0" presId="urn:microsoft.com/office/officeart/2005/8/layout/vList4"/>
    <dgm:cxn modelId="{20B863BA-0BA0-F542-9D27-5F146F66310F}" srcId="{EA8143AB-425E-C045-97FB-1201D8FEEEB3}" destId="{E5034A56-C936-8A42-A97A-2840BD4AA5B0}" srcOrd="0" destOrd="0" parTransId="{25432C4C-7AAD-234F-9166-999E52945010}" sibTransId="{74CA7BF7-085B-694B-9694-78E842CEDD77}"/>
    <dgm:cxn modelId="{DF146DBA-630A-5A42-BE93-595189FB9475}" type="presOf" srcId="{C52E148B-4D2A-4B4E-9477-415051C8A16D}" destId="{9059EC5E-2BD1-2941-818C-D02F52D2224E}" srcOrd="0" destOrd="0" presId="urn:microsoft.com/office/officeart/2005/8/layout/vList4"/>
    <dgm:cxn modelId="{3117B3BD-291B-364A-945E-D9FC7BC71B90}" type="presOf" srcId="{5936E744-D945-024F-BBC4-54D34305584F}" destId="{5B6D3B6A-B2AB-F147-B5BC-6083B229AF59}" srcOrd="0" destOrd="1" presId="urn:microsoft.com/office/officeart/2005/8/layout/vList4"/>
    <dgm:cxn modelId="{DEF62FC4-12B1-BC4F-B391-B30B4FA3AC94}" type="presOf" srcId="{02F5EF6F-90DE-C04D-AEF3-F4B654C281FD}" destId="{9059EC5E-2BD1-2941-818C-D02F52D2224E}" srcOrd="0" destOrd="1" presId="urn:microsoft.com/office/officeart/2005/8/layout/vList4"/>
    <dgm:cxn modelId="{4A85FACF-244D-F54B-9A47-B34CCB5921D2}" srcId="{7C8AF230-9B42-794B-997B-20350886BD73}" destId="{FC1FA831-654B-E64E-9AB0-B704D7B70418}" srcOrd="0" destOrd="0" parTransId="{C90C7792-81AC-C24B-B609-8CA73B15EE3C}" sibTransId="{E473D500-16CE-B94C-885D-76871E901FD2}"/>
    <dgm:cxn modelId="{AF3EF7E9-10B8-9E41-A92F-E31892463A48}" srcId="{AEA6D1DA-121C-1546-8285-68C413EE878F}" destId="{1C56CC4A-A5EF-6B45-B111-180C5CD68DBE}" srcOrd="0" destOrd="0" parTransId="{7945F833-02FD-0B44-84F3-DFF603C442DA}" sibTransId="{E13D3895-8454-804B-9718-297CD17F26E2}"/>
    <dgm:cxn modelId="{0A957DEC-C3D6-F445-9E12-6FFC2C1CBB12}" type="presOf" srcId="{02F5EF6F-90DE-C04D-AEF3-F4B654C281FD}" destId="{F8243097-F798-CC49-9353-F76C4FCC99C8}" srcOrd="1" destOrd="1" presId="urn:microsoft.com/office/officeart/2005/8/layout/vList4"/>
    <dgm:cxn modelId="{B1160AED-A32C-CD43-B695-B31FF337C3DF}" type="presOf" srcId="{1C56CC4A-A5EF-6B45-B111-180C5CD68DBE}" destId="{3A0ABF3B-DDDA-1543-9584-5B8851646D45}" srcOrd="0" destOrd="1" presId="urn:microsoft.com/office/officeart/2005/8/layout/vList4"/>
    <dgm:cxn modelId="{34172CED-A2C0-1D49-8A3A-EC9D8DBC8E4F}" type="presOf" srcId="{EA8143AB-425E-C045-97FB-1201D8FEEEB3}" destId="{EBD97C3F-7759-CD42-A18F-FAC65F3C2575}" srcOrd="1" destOrd="0" presId="urn:microsoft.com/office/officeart/2005/8/layout/vList4"/>
    <dgm:cxn modelId="{EB515DF2-5605-2E43-9316-F34A4FECECDA}" type="presOf" srcId="{7C8AF230-9B42-794B-997B-20350886BD73}" destId="{25426AD7-F132-E248-A8CA-A6398EEFE115}" srcOrd="0" destOrd="0" presId="urn:microsoft.com/office/officeart/2005/8/layout/vList4"/>
    <dgm:cxn modelId="{A2A430F5-AADD-2143-AA28-8DE1DDCD9587}" type="presOf" srcId="{1D0BAF0A-9ABF-7A49-A9F0-70849AF5C24A}" destId="{8BA2439E-01E5-2449-950B-6EEE28D8D08C}" srcOrd="0" destOrd="0" presId="urn:microsoft.com/office/officeart/2005/8/layout/vList4"/>
    <dgm:cxn modelId="{9C29CCFB-6D15-804E-B6E7-EC4B4A003826}" type="presOf" srcId="{5936E744-D945-024F-BBC4-54D34305584F}" destId="{D0DB23B8-64AD-7743-99D2-6133ACEDDA6C}" srcOrd="1" destOrd="1" presId="urn:microsoft.com/office/officeart/2005/8/layout/vList4"/>
    <dgm:cxn modelId="{4576320D-F83F-9E40-A738-CD4622DB4E7C}" type="presParOf" srcId="{8BA2439E-01E5-2449-950B-6EEE28D8D08C}" destId="{07360932-E0B3-A743-B8E1-B4E7D50945B6}" srcOrd="0" destOrd="0" presId="urn:microsoft.com/office/officeart/2005/8/layout/vList4"/>
    <dgm:cxn modelId="{AF897468-54A4-3941-9387-835975B8F7BD}" type="presParOf" srcId="{07360932-E0B3-A743-B8E1-B4E7D50945B6}" destId="{25426AD7-F132-E248-A8CA-A6398EEFE115}" srcOrd="0" destOrd="0" presId="urn:microsoft.com/office/officeart/2005/8/layout/vList4"/>
    <dgm:cxn modelId="{1036FBA3-0517-BA4B-862A-2BFD25FA5418}" type="presParOf" srcId="{07360932-E0B3-A743-B8E1-B4E7D50945B6}" destId="{4009F220-2DD8-FD49-A0FF-6B1B5E619E65}" srcOrd="1" destOrd="0" presId="urn:microsoft.com/office/officeart/2005/8/layout/vList4"/>
    <dgm:cxn modelId="{E1F8BBAB-884B-F943-B9B6-573FE7702F80}" type="presParOf" srcId="{07360932-E0B3-A743-B8E1-B4E7D50945B6}" destId="{9CC4CB8E-7856-0348-A306-5E22EE87BAD5}" srcOrd="2" destOrd="0" presId="urn:microsoft.com/office/officeart/2005/8/layout/vList4"/>
    <dgm:cxn modelId="{1900883F-46EC-AA49-98C8-1F818493F5FA}" type="presParOf" srcId="{8BA2439E-01E5-2449-950B-6EEE28D8D08C}" destId="{9C825A2E-31F9-414F-8FC1-E4A16FD7A524}" srcOrd="1" destOrd="0" presId="urn:microsoft.com/office/officeart/2005/8/layout/vList4"/>
    <dgm:cxn modelId="{B24D7D62-3AA5-4642-8C0B-98D8B7A60E0B}" type="presParOf" srcId="{8BA2439E-01E5-2449-950B-6EEE28D8D08C}" destId="{E679AA10-C127-A94C-858E-A23E38512295}" srcOrd="2" destOrd="0" presId="urn:microsoft.com/office/officeart/2005/8/layout/vList4"/>
    <dgm:cxn modelId="{E617692F-81BB-4649-A148-236AB3223749}" type="presParOf" srcId="{E679AA10-C127-A94C-858E-A23E38512295}" destId="{99995CC0-6BD3-394A-854F-1A0C9BAA212F}" srcOrd="0" destOrd="0" presId="urn:microsoft.com/office/officeart/2005/8/layout/vList4"/>
    <dgm:cxn modelId="{E4F4F247-CFD5-D443-8E91-8F7AF524C9A8}" type="presParOf" srcId="{E679AA10-C127-A94C-858E-A23E38512295}" destId="{575D0A15-3A2D-1447-9499-92082328307F}" srcOrd="1" destOrd="0" presId="urn:microsoft.com/office/officeart/2005/8/layout/vList4"/>
    <dgm:cxn modelId="{885CFC8C-6D15-024B-B211-556ED4A30584}" type="presParOf" srcId="{E679AA10-C127-A94C-858E-A23E38512295}" destId="{992C57EC-542E-2747-A675-B069FEC45C39}" srcOrd="2" destOrd="0" presId="urn:microsoft.com/office/officeart/2005/8/layout/vList4"/>
    <dgm:cxn modelId="{6811E90A-736A-C140-9493-755758D9598E}" type="presParOf" srcId="{8BA2439E-01E5-2449-950B-6EEE28D8D08C}" destId="{5B02DB4A-46FB-BA49-A567-48D5A60343CE}" srcOrd="3" destOrd="0" presId="urn:microsoft.com/office/officeart/2005/8/layout/vList4"/>
    <dgm:cxn modelId="{9583F9D6-FF84-D940-91AE-72DFF4E0A985}" type="presParOf" srcId="{8BA2439E-01E5-2449-950B-6EEE28D8D08C}" destId="{B58D2AF4-907E-E54D-83C4-B9AE1020A938}" srcOrd="4" destOrd="0" presId="urn:microsoft.com/office/officeart/2005/8/layout/vList4"/>
    <dgm:cxn modelId="{A1775D52-CF4A-2B46-85B7-BF12950B501B}" type="presParOf" srcId="{B58D2AF4-907E-E54D-83C4-B9AE1020A938}" destId="{5ABACB7B-9F34-AC46-BEC4-68493A4AB0A2}" srcOrd="0" destOrd="0" presId="urn:microsoft.com/office/officeart/2005/8/layout/vList4"/>
    <dgm:cxn modelId="{021F5846-432B-8F43-BA36-E3386E4626A2}" type="presParOf" srcId="{B58D2AF4-907E-E54D-83C4-B9AE1020A938}" destId="{F3C5D8FF-D683-544C-A623-086EDF36D35F}" srcOrd="1" destOrd="0" presId="urn:microsoft.com/office/officeart/2005/8/layout/vList4"/>
    <dgm:cxn modelId="{CE074120-A5CB-9148-B4D6-DC9C765A7E3A}" type="presParOf" srcId="{B58D2AF4-907E-E54D-83C4-B9AE1020A938}" destId="{0419E51D-0C81-A148-9AE3-7454350DA90C}" srcOrd="2" destOrd="0" presId="urn:microsoft.com/office/officeart/2005/8/layout/vList4"/>
    <dgm:cxn modelId="{02D02480-7626-F34D-AA89-E9D1B35AABE6}" type="presParOf" srcId="{8BA2439E-01E5-2449-950B-6EEE28D8D08C}" destId="{61225DD5-F674-D944-BFD0-F61AA15F365E}" srcOrd="5" destOrd="0" presId="urn:microsoft.com/office/officeart/2005/8/layout/vList4"/>
    <dgm:cxn modelId="{7EBE140F-D352-8F4E-BAD7-B43F45B2E81A}" type="presParOf" srcId="{8BA2439E-01E5-2449-950B-6EEE28D8D08C}" destId="{ED2AD31E-3286-764F-9DD2-7B21199A577C}" srcOrd="6" destOrd="0" presId="urn:microsoft.com/office/officeart/2005/8/layout/vList4"/>
    <dgm:cxn modelId="{6B8178BF-F74B-AC40-91F2-BBFB9037AECE}" type="presParOf" srcId="{ED2AD31E-3286-764F-9DD2-7B21199A577C}" destId="{3A0ABF3B-DDDA-1543-9584-5B8851646D45}" srcOrd="0" destOrd="0" presId="urn:microsoft.com/office/officeart/2005/8/layout/vList4"/>
    <dgm:cxn modelId="{A4D16813-E93B-1B42-BDC3-B1EE203D752A}" type="presParOf" srcId="{ED2AD31E-3286-764F-9DD2-7B21199A577C}" destId="{763B8F1E-DC0A-2544-AF76-6D25246606B7}" srcOrd="1" destOrd="0" presId="urn:microsoft.com/office/officeart/2005/8/layout/vList4"/>
    <dgm:cxn modelId="{E4330453-0E8C-3B41-A3FE-8F847E6D648F}" type="presParOf" srcId="{ED2AD31E-3286-764F-9DD2-7B21199A577C}" destId="{9009BFDC-66A5-7E45-8883-5E83FA5B5C55}" srcOrd="2" destOrd="0" presId="urn:microsoft.com/office/officeart/2005/8/layout/vList4"/>
    <dgm:cxn modelId="{88D9CD0F-B7F1-474A-A2DD-940E74D7F8DC}" type="presParOf" srcId="{8BA2439E-01E5-2449-950B-6EEE28D8D08C}" destId="{272E5224-4937-D646-AAFF-1AD18BC9AC6A}" srcOrd="7" destOrd="0" presId="urn:microsoft.com/office/officeart/2005/8/layout/vList4"/>
    <dgm:cxn modelId="{73AFCC1A-A957-9D45-8B54-C40F2B5E6D66}" type="presParOf" srcId="{8BA2439E-01E5-2449-950B-6EEE28D8D08C}" destId="{00AB767C-A835-3742-B734-A20B09A7A1EB}" srcOrd="8" destOrd="0" presId="urn:microsoft.com/office/officeart/2005/8/layout/vList4"/>
    <dgm:cxn modelId="{4C06A51B-F955-3C44-BBA4-F1AF0577CB77}" type="presParOf" srcId="{00AB767C-A835-3742-B734-A20B09A7A1EB}" destId="{A4C64027-8B9D-2643-AC7B-A7390C556110}" srcOrd="0" destOrd="0" presId="urn:microsoft.com/office/officeart/2005/8/layout/vList4"/>
    <dgm:cxn modelId="{724B837C-324E-8F49-A23E-9489B7FB7344}" type="presParOf" srcId="{00AB767C-A835-3742-B734-A20B09A7A1EB}" destId="{0AC6B637-58F8-6D41-81C0-C4C1DF914BB6}" srcOrd="1" destOrd="0" presId="urn:microsoft.com/office/officeart/2005/8/layout/vList4"/>
    <dgm:cxn modelId="{D6636BFC-0FBB-7142-AB0E-AB1C843E119E}" type="presParOf" srcId="{00AB767C-A835-3742-B734-A20B09A7A1EB}" destId="{EBD97C3F-7759-CD42-A18F-FAC65F3C2575}" srcOrd="2" destOrd="0" presId="urn:microsoft.com/office/officeart/2005/8/layout/vList4"/>
    <dgm:cxn modelId="{780DCEFB-B3B4-594A-A9A8-E3B97A05667C}" type="presParOf" srcId="{8BA2439E-01E5-2449-950B-6EEE28D8D08C}" destId="{20CAE5F8-B563-6349-83D3-F327E56E1F37}" srcOrd="9" destOrd="0" presId="urn:microsoft.com/office/officeart/2005/8/layout/vList4"/>
    <dgm:cxn modelId="{F7E1BC6B-478D-F843-8B81-3D13782718CE}" type="presParOf" srcId="{8BA2439E-01E5-2449-950B-6EEE28D8D08C}" destId="{8B5AFDB3-ACCC-8C41-A722-28923090E5A9}" srcOrd="10" destOrd="0" presId="urn:microsoft.com/office/officeart/2005/8/layout/vList4"/>
    <dgm:cxn modelId="{793EF110-B767-5B4C-BD87-829736CFB2AC}" type="presParOf" srcId="{8B5AFDB3-ACCC-8C41-A722-28923090E5A9}" destId="{5B6D3B6A-B2AB-F147-B5BC-6083B229AF59}" srcOrd="0" destOrd="0" presId="urn:microsoft.com/office/officeart/2005/8/layout/vList4"/>
    <dgm:cxn modelId="{F9ED8F4D-C353-8E4D-9864-A651464D1FBF}" type="presParOf" srcId="{8B5AFDB3-ACCC-8C41-A722-28923090E5A9}" destId="{1608DF19-7BF8-2B40-BB78-B09978139035}" srcOrd="1" destOrd="0" presId="urn:microsoft.com/office/officeart/2005/8/layout/vList4"/>
    <dgm:cxn modelId="{CE6673F0-54E0-0545-9099-40C529F7A92D}" type="presParOf" srcId="{8B5AFDB3-ACCC-8C41-A722-28923090E5A9}" destId="{D0DB23B8-64AD-7743-99D2-6133ACEDDA6C}" srcOrd="2" destOrd="0" presId="urn:microsoft.com/office/officeart/2005/8/layout/vList4"/>
    <dgm:cxn modelId="{BCFDBE6B-A448-6F43-AEC7-B0FB7564A15F}" type="presParOf" srcId="{8BA2439E-01E5-2449-950B-6EEE28D8D08C}" destId="{53D127A8-70D5-C846-ADA1-04F969F02E94}" srcOrd="11" destOrd="0" presId="urn:microsoft.com/office/officeart/2005/8/layout/vList4"/>
    <dgm:cxn modelId="{E91C605E-4247-C945-9947-66D7230DF471}" type="presParOf" srcId="{8BA2439E-01E5-2449-950B-6EEE28D8D08C}" destId="{23567843-448C-784B-BCB4-FAD1CC17C8D4}" srcOrd="12" destOrd="0" presId="urn:microsoft.com/office/officeart/2005/8/layout/vList4"/>
    <dgm:cxn modelId="{A70217E2-6724-1C48-8D64-5CC5EE6D597A}" type="presParOf" srcId="{23567843-448C-784B-BCB4-FAD1CC17C8D4}" destId="{9059EC5E-2BD1-2941-818C-D02F52D2224E}" srcOrd="0" destOrd="0" presId="urn:microsoft.com/office/officeart/2005/8/layout/vList4"/>
    <dgm:cxn modelId="{717B0C6B-6E76-6B41-80E8-C05B5A007814}" type="presParOf" srcId="{23567843-448C-784B-BCB4-FAD1CC17C8D4}" destId="{6AE3737D-48BD-C347-BC64-C496F94A8945}" srcOrd="1" destOrd="0" presId="urn:microsoft.com/office/officeart/2005/8/layout/vList4"/>
    <dgm:cxn modelId="{7D16CFF2-EA93-0442-BAB7-1D7357677855}" type="presParOf" srcId="{23567843-448C-784B-BCB4-FAD1CC17C8D4}" destId="{F8243097-F798-CC49-9353-F76C4FCC99C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26AD7-F132-E248-A8CA-A6398EEFE115}">
      <dsp:nvSpPr>
        <dsp:cNvPr id="0" name=""/>
        <dsp:cNvSpPr/>
      </dsp:nvSpPr>
      <dsp:spPr>
        <a:xfrm>
          <a:off x="0" y="0"/>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7 Application Layer</a:t>
          </a:r>
        </a:p>
        <a:p>
          <a:pPr marL="114300" lvl="1" indent="-114300" algn="l" defTabSz="577850">
            <a:lnSpc>
              <a:spcPct val="90000"/>
            </a:lnSpc>
            <a:spcBef>
              <a:spcPct val="0"/>
            </a:spcBef>
            <a:spcAft>
              <a:spcPct val="15000"/>
            </a:spcAft>
            <a:buNone/>
          </a:pPr>
          <a:r>
            <a:rPr lang="en-GB" sz="1300" kern="1200" dirty="0"/>
            <a:t>For human consumption – what we see 👀 </a:t>
          </a:r>
          <a:r>
            <a:rPr lang="en-GB" sz="1300" kern="1200" dirty="0" err="1"/>
            <a:t>eg.</a:t>
          </a:r>
          <a:r>
            <a:rPr lang="en-GB" sz="1300" kern="1200" dirty="0"/>
            <a:t> HTTP, SNMP, FTP</a:t>
          </a:r>
        </a:p>
      </dsp:txBody>
      <dsp:txXfrm>
        <a:off x="1963581" y="0"/>
        <a:ext cx="7471488" cy="765679"/>
      </dsp:txXfrm>
    </dsp:sp>
    <dsp:sp modelId="{4009F220-2DD8-FD49-A0FF-6B1B5E619E65}">
      <dsp:nvSpPr>
        <dsp:cNvPr id="0" name=""/>
        <dsp:cNvSpPr/>
      </dsp:nvSpPr>
      <dsp:spPr>
        <a:xfrm>
          <a:off x="76567" y="76567"/>
          <a:ext cx="1887014" cy="61254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9995CC0-6BD3-394A-854F-1A0C9BAA212F}">
      <dsp:nvSpPr>
        <dsp:cNvPr id="0" name=""/>
        <dsp:cNvSpPr/>
      </dsp:nvSpPr>
      <dsp:spPr>
        <a:xfrm>
          <a:off x="0" y="84224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6 Presentation Layer</a:t>
          </a:r>
        </a:p>
        <a:p>
          <a:pPr marL="114300" lvl="1" indent="-114300" algn="l" defTabSz="577850">
            <a:lnSpc>
              <a:spcPct val="90000"/>
            </a:lnSpc>
            <a:spcBef>
              <a:spcPct val="0"/>
            </a:spcBef>
            <a:spcAft>
              <a:spcPct val="15000"/>
            </a:spcAft>
            <a:buNone/>
          </a:pPr>
          <a:r>
            <a:rPr lang="en-GB" sz="1300" kern="1200" dirty="0"/>
            <a:t>Processes data to be used by the app layer, including encryption/decryption, jpg, SSL, TLS</a:t>
          </a:r>
        </a:p>
      </dsp:txBody>
      <dsp:txXfrm>
        <a:off x="1963581" y="842247"/>
        <a:ext cx="7471488" cy="765679"/>
      </dsp:txXfrm>
    </dsp:sp>
    <dsp:sp modelId="{575D0A15-3A2D-1447-9499-92082328307F}">
      <dsp:nvSpPr>
        <dsp:cNvPr id="0" name=""/>
        <dsp:cNvSpPr/>
      </dsp:nvSpPr>
      <dsp:spPr>
        <a:xfrm>
          <a:off x="76567" y="918815"/>
          <a:ext cx="1887014" cy="612543"/>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ABACB7B-9F34-AC46-BEC4-68493A4AB0A2}">
      <dsp:nvSpPr>
        <dsp:cNvPr id="0" name=""/>
        <dsp:cNvSpPr/>
      </dsp:nvSpPr>
      <dsp:spPr>
        <a:xfrm>
          <a:off x="0" y="1684495"/>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5 Session Layer</a:t>
          </a:r>
        </a:p>
        <a:p>
          <a:pPr marL="114300" lvl="1" indent="-114300" algn="l" defTabSz="577850">
            <a:lnSpc>
              <a:spcPct val="90000"/>
            </a:lnSpc>
            <a:spcBef>
              <a:spcPct val="0"/>
            </a:spcBef>
            <a:spcAft>
              <a:spcPct val="15000"/>
            </a:spcAft>
            <a:buNone/>
          </a:pPr>
          <a:r>
            <a:rPr lang="en-GB" sz="1300" kern="1200" dirty="0"/>
            <a:t>Creation/Tear down of network connections</a:t>
          </a:r>
        </a:p>
      </dsp:txBody>
      <dsp:txXfrm>
        <a:off x="1963581" y="1684495"/>
        <a:ext cx="7471488" cy="765679"/>
      </dsp:txXfrm>
    </dsp:sp>
    <dsp:sp modelId="{F3C5D8FF-D683-544C-A623-086EDF36D35F}">
      <dsp:nvSpPr>
        <dsp:cNvPr id="0" name=""/>
        <dsp:cNvSpPr/>
      </dsp:nvSpPr>
      <dsp:spPr>
        <a:xfrm>
          <a:off x="76567" y="1761063"/>
          <a:ext cx="1887014" cy="612543"/>
        </a:xfrm>
        <a:prstGeom prst="roundRect">
          <a:avLst>
            <a:gd name="adj" fmla="val 10000"/>
          </a:avLst>
        </a:prstGeom>
        <a:blipFill>
          <a:blip xmlns:r="http://schemas.openxmlformats.org/officeDocument/2006/relationships" r:embed="rId3"/>
          <a:srcRect/>
          <a:stretch>
            <a:fillRect t="-22000" b="-22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3A0ABF3B-DDDA-1543-9584-5B8851646D45}">
      <dsp:nvSpPr>
        <dsp:cNvPr id="0" name=""/>
        <dsp:cNvSpPr/>
      </dsp:nvSpPr>
      <dsp:spPr>
        <a:xfrm>
          <a:off x="0" y="2526743"/>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4 Transportation Layer (TCP/UDP)</a:t>
          </a:r>
        </a:p>
        <a:p>
          <a:pPr marL="114300" lvl="1" indent="-114300" algn="l" defTabSz="577850">
            <a:lnSpc>
              <a:spcPct val="90000"/>
            </a:lnSpc>
            <a:spcBef>
              <a:spcPct val="0"/>
            </a:spcBef>
            <a:spcAft>
              <a:spcPct val="15000"/>
            </a:spcAft>
            <a:buNone/>
          </a:pPr>
          <a:r>
            <a:rPr lang="en-GB" sz="1300" kern="1200" dirty="0"/>
            <a:t>Responsible for transporting packets in a way that covers flow control and reliability</a:t>
          </a:r>
        </a:p>
      </dsp:txBody>
      <dsp:txXfrm>
        <a:off x="1963581" y="2526743"/>
        <a:ext cx="7471488" cy="765679"/>
      </dsp:txXfrm>
    </dsp:sp>
    <dsp:sp modelId="{763B8F1E-DC0A-2544-AF76-6D25246606B7}">
      <dsp:nvSpPr>
        <dsp:cNvPr id="0" name=""/>
        <dsp:cNvSpPr/>
      </dsp:nvSpPr>
      <dsp:spPr>
        <a:xfrm>
          <a:off x="76567" y="2603311"/>
          <a:ext cx="1887014" cy="612543"/>
        </a:xfrm>
        <a:prstGeom prst="roundRect">
          <a:avLst>
            <a:gd name="adj" fmla="val 10000"/>
          </a:avLst>
        </a:prstGeom>
        <a:blipFill>
          <a:blip xmlns:r="http://schemas.openxmlformats.org/officeDocument/2006/relationships" r:embed="rId4"/>
          <a:srcRect/>
          <a:stretch>
            <a:fillRect t="-104000" b="-104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A4C64027-8B9D-2643-AC7B-A7390C556110}">
      <dsp:nvSpPr>
        <dsp:cNvPr id="0" name=""/>
        <dsp:cNvSpPr/>
      </dsp:nvSpPr>
      <dsp:spPr>
        <a:xfrm>
          <a:off x="0" y="3368991"/>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3 Network Layer</a:t>
          </a:r>
        </a:p>
        <a:p>
          <a:pPr marL="114300" lvl="1" indent="-114300" algn="l" defTabSz="577850">
            <a:lnSpc>
              <a:spcPct val="90000"/>
            </a:lnSpc>
            <a:spcBef>
              <a:spcPct val="0"/>
            </a:spcBef>
            <a:spcAft>
              <a:spcPct val="15000"/>
            </a:spcAft>
            <a:buNone/>
          </a:pPr>
          <a:r>
            <a:rPr lang="en-GB" sz="1300" kern="1200" dirty="0"/>
            <a:t>Routing data from A to B going across boundaries – IP’s, ICMP, IPsec, IGMP</a:t>
          </a:r>
        </a:p>
      </dsp:txBody>
      <dsp:txXfrm>
        <a:off x="1963581" y="3368991"/>
        <a:ext cx="7471488" cy="765679"/>
      </dsp:txXfrm>
    </dsp:sp>
    <dsp:sp modelId="{0AC6B637-58F8-6D41-81C0-C4C1DF914BB6}">
      <dsp:nvSpPr>
        <dsp:cNvPr id="0" name=""/>
        <dsp:cNvSpPr/>
      </dsp:nvSpPr>
      <dsp:spPr>
        <a:xfrm>
          <a:off x="76567" y="3445559"/>
          <a:ext cx="1887014" cy="612543"/>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B6D3B6A-B2AB-F147-B5BC-6083B229AF59}">
      <dsp:nvSpPr>
        <dsp:cNvPr id="0" name=""/>
        <dsp:cNvSpPr/>
      </dsp:nvSpPr>
      <dsp:spPr>
        <a:xfrm>
          <a:off x="0" y="4211239"/>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2 Data Link Layer</a:t>
          </a:r>
        </a:p>
        <a:p>
          <a:pPr marL="114300" lvl="1" indent="-114300" algn="l" defTabSz="577850">
            <a:lnSpc>
              <a:spcPct val="90000"/>
            </a:lnSpc>
            <a:spcBef>
              <a:spcPct val="0"/>
            </a:spcBef>
            <a:spcAft>
              <a:spcPct val="15000"/>
            </a:spcAft>
            <a:buNone/>
          </a:pPr>
          <a:r>
            <a:rPr lang="en-GB" sz="1300" kern="1200" dirty="0"/>
            <a:t>How data is linked up from point A to B </a:t>
          </a:r>
          <a:r>
            <a:rPr lang="en-GB" sz="1300" kern="1200" dirty="0" err="1"/>
            <a:t>eg.</a:t>
          </a:r>
          <a:r>
            <a:rPr lang="en-GB" sz="1300" kern="1200" dirty="0"/>
            <a:t> ARP, MAC Address</a:t>
          </a:r>
        </a:p>
      </dsp:txBody>
      <dsp:txXfrm>
        <a:off x="1963581" y="4211239"/>
        <a:ext cx="7471488" cy="765679"/>
      </dsp:txXfrm>
    </dsp:sp>
    <dsp:sp modelId="{1608DF19-7BF8-2B40-BB78-B09978139035}">
      <dsp:nvSpPr>
        <dsp:cNvPr id="0" name=""/>
        <dsp:cNvSpPr/>
      </dsp:nvSpPr>
      <dsp:spPr>
        <a:xfrm>
          <a:off x="76567" y="4287807"/>
          <a:ext cx="1887014" cy="612543"/>
        </a:xfrm>
        <a:prstGeom prst="roundRect">
          <a:avLst>
            <a:gd name="adj" fmla="val 10000"/>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059EC5E-2BD1-2941-818C-D02F52D2224E}">
      <dsp:nvSpPr>
        <dsp:cNvPr id="0" name=""/>
        <dsp:cNvSpPr/>
      </dsp:nvSpPr>
      <dsp:spPr>
        <a:xfrm>
          <a:off x="0" y="505348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1 Physical Layer</a:t>
          </a:r>
        </a:p>
        <a:p>
          <a:pPr marL="114300" lvl="1" indent="-114300" algn="l" defTabSz="577850">
            <a:lnSpc>
              <a:spcPct val="90000"/>
            </a:lnSpc>
            <a:spcBef>
              <a:spcPct val="0"/>
            </a:spcBef>
            <a:spcAft>
              <a:spcPct val="15000"/>
            </a:spcAft>
            <a:buNone/>
          </a:pPr>
          <a:r>
            <a:rPr lang="en-GB" sz="1300" kern="1200" dirty="0"/>
            <a:t>Hardware responsible for data transmission – </a:t>
          </a:r>
          <a:r>
            <a:rPr lang="en-GB" sz="1300" kern="1200" dirty="0" err="1"/>
            <a:t>eg</a:t>
          </a:r>
          <a:r>
            <a:rPr lang="en-GB" sz="1300" kern="1200" dirty="0"/>
            <a:t> the physical cables, hubs, wireless</a:t>
          </a:r>
        </a:p>
      </dsp:txBody>
      <dsp:txXfrm>
        <a:off x="1963581" y="5053487"/>
        <a:ext cx="7471488" cy="765679"/>
      </dsp:txXfrm>
    </dsp:sp>
    <dsp:sp modelId="{6AE3737D-48BD-C347-BC64-C496F94A8945}">
      <dsp:nvSpPr>
        <dsp:cNvPr id="0" name=""/>
        <dsp:cNvSpPr/>
      </dsp:nvSpPr>
      <dsp:spPr>
        <a:xfrm>
          <a:off x="76567" y="5130055"/>
          <a:ext cx="1887014" cy="612543"/>
        </a:xfrm>
        <a:prstGeom prst="roundRect">
          <a:avLst>
            <a:gd name="adj" fmla="val 10000"/>
          </a:avLst>
        </a:prstGeom>
        <a:blipFill>
          <a:blip xmlns:r="http://schemas.openxmlformats.org/officeDocument/2006/relationships" r:embed="rId7"/>
          <a:srcRect/>
          <a:stretch>
            <a:fillRect t="-107000" b="-10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jpeg>
</file>

<file path=ppt/media/image19.jpeg>
</file>

<file path=ppt/media/image2.tiff>
</file>

<file path=ppt/media/image20.png>
</file>

<file path=ppt/media/image21.tiff>
</file>

<file path=ppt/media/image22.png>
</file>

<file path=ppt/media/image23.tiff>
</file>

<file path=ppt/media/image24.png>
</file>

<file path=ppt/media/image25.svg>
</file>

<file path=ppt/media/image26.png>
</file>

<file path=ppt/media/image27.svg>
</file>

<file path=ppt/media/image28.png>
</file>

<file path=ppt/media/image29.svg>
</file>

<file path=ppt/media/image3.tiff>
</file>

<file path=ppt/media/image30.png>
</file>

<file path=ppt/media/image31.png>
</file>

<file path=ppt/media/image32.jpg>
</file>

<file path=ppt/media/image33.jpg>
</file>

<file path=ppt/media/image34.png>
</file>

<file path=ppt/media/image35.png>
</file>

<file path=ppt/media/image36.png>
</file>

<file path=ppt/media/image37.png>
</file>

<file path=ppt/media/image38.tiff>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692451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1/29/20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098481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422708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92BA9B8-038F-634C-8E37-A7BD317E8416}" type="datetimeFigureOut">
              <a:rPr lang="en-US" smtClean="0"/>
              <a:t>1/29/20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17642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49464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945391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84357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847549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2BA9B8-038F-634C-8E37-A7BD317E8416}" type="datetimeFigureOut">
              <a:rPr lang="en-US" smtClean="0"/>
              <a:t>1/29/20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20723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2BA9B8-038F-634C-8E37-A7BD317E8416}" type="datetimeFigureOut">
              <a:rPr lang="en-US" smtClean="0"/>
              <a:t>1/29/20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78185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2BA9B8-038F-634C-8E37-A7BD317E8416}" type="datetimeFigureOut">
              <a:rPr lang="en-US" smtClean="0"/>
              <a:t>1/29/20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0606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2BA9B8-038F-634C-8E37-A7BD317E8416}" type="datetimeFigureOut">
              <a:rPr lang="en-US" smtClean="0"/>
              <a:t>1/29/20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0196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1/29/20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346745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292BA9B8-038F-634C-8E37-A7BD317E8416}" type="datetimeFigureOut">
              <a:rPr lang="en-US" smtClean="0"/>
              <a:t>1/29/20</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62460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292BA9B8-038F-634C-8E37-A7BD317E8416}" type="datetimeFigureOut">
              <a:rPr lang="en-US" smtClean="0"/>
              <a:t>1/29/20</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CE7F2CD2-37AA-0F40-BE4C-096B5DA49750}" type="slidenum">
              <a:rPr lang="en-US" smtClean="0"/>
              <a:t>‹#›</a:t>
            </a:fld>
            <a:endParaRPr lang="en-US"/>
          </a:p>
        </p:txBody>
      </p:sp>
    </p:spTree>
    <p:extLst>
      <p:ext uri="{BB962C8B-B14F-4D97-AF65-F5344CB8AC3E}">
        <p14:creationId xmlns:p14="http://schemas.microsoft.com/office/powerpoint/2010/main" val="23983342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image" Target="../media/image27.svg"/><Relationship Id="rId3" Type="http://schemas.microsoft.com/office/2007/relationships/hdphoto" Target="../media/hdphoto1.wdp"/><Relationship Id="rId7" Type="http://schemas.openxmlformats.org/officeDocument/2006/relationships/image" Target="../media/image26.png"/><Relationship Id="rId2" Type="http://schemas.openxmlformats.org/officeDocument/2006/relationships/image" Target="../media/image22.png"/><Relationship Id="rId1" Type="http://schemas.openxmlformats.org/officeDocument/2006/relationships/slideLayout" Target="../slideLayouts/slideLayout6.xml"/><Relationship Id="rId6" Type="http://schemas.openxmlformats.org/officeDocument/2006/relationships/image" Target="../media/image25.sv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tiff"/><Relationship Id="rId9"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8.tiff"/><Relationship Id="rId2" Type="http://schemas.openxmlformats.org/officeDocument/2006/relationships/hyperlink" Target="https://en.wikipedia.org/wiki/IP_network"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8" Type="http://schemas.openxmlformats.org/officeDocument/2006/relationships/image" Target="../media/image27.svg"/><Relationship Id="rId3" Type="http://schemas.microsoft.com/office/2007/relationships/hdphoto" Target="../media/hdphoto2.wdp"/><Relationship Id="rId7" Type="http://schemas.openxmlformats.org/officeDocument/2006/relationships/image" Target="../media/image26.png"/><Relationship Id="rId2" Type="http://schemas.openxmlformats.org/officeDocument/2006/relationships/image" Target="../media/image22.png"/><Relationship Id="rId1" Type="http://schemas.openxmlformats.org/officeDocument/2006/relationships/slideLayout" Target="../slideLayouts/slideLayout6.xml"/><Relationship Id="rId6" Type="http://schemas.openxmlformats.org/officeDocument/2006/relationships/image" Target="../media/image25.sv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tiff"/><Relationship Id="rId9"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s://broadlygenderphotos.vice.com/" TargetMode="External"/><Relationship Id="rId2" Type="http://schemas.openxmlformats.org/officeDocument/2006/relationships/image" Target="../media/image4.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svg"/><Relationship Id="rId3" Type="http://schemas.openxmlformats.org/officeDocument/2006/relationships/image" Target="../media/image6.svg"/><Relationship Id="rId7" Type="http://schemas.openxmlformats.org/officeDocument/2006/relationships/image" Target="../media/image10.sv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png"/><Relationship Id="rId11" Type="http://schemas.openxmlformats.org/officeDocument/2006/relationships/image" Target="../media/image14.svg"/><Relationship Id="rId5" Type="http://schemas.openxmlformats.org/officeDocument/2006/relationships/image" Target="../media/image8.sv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svg"/></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084F947-216A-46A3-95F8-204F4D562D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2" name="Freeform 9">
              <a:extLst>
                <a:ext uri="{FF2B5EF4-FFF2-40B4-BE49-F238E27FC236}">
                  <a16:creationId xmlns:a16="http://schemas.microsoft.com/office/drawing/2014/main" id="{501B375D-6EE6-488B-A84E-6E8F098FED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4F9E8767-6764-4217-B7E9-6B750FE41E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3E1A25C-17F8-4863-991E-BB2EC82D2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FFD566-8C65-044A-AC79-B718A69EFE86}"/>
              </a:ext>
            </a:extLst>
          </p:cNvPr>
          <p:cNvSpPr>
            <a:spLocks noGrp="1"/>
          </p:cNvSpPr>
          <p:nvPr>
            <p:ph type="ctrTitle"/>
          </p:nvPr>
        </p:nvSpPr>
        <p:spPr>
          <a:xfrm>
            <a:off x="810001" y="4817533"/>
            <a:ext cx="10572000" cy="779529"/>
          </a:xfrm>
        </p:spPr>
        <p:txBody>
          <a:bodyPr>
            <a:normAutofit/>
          </a:bodyPr>
          <a:lstStyle/>
          <a:p>
            <a:r>
              <a:rPr lang="en-US" sz="4000" dirty="0"/>
              <a:t>Cloud Networking</a:t>
            </a:r>
          </a:p>
        </p:txBody>
      </p:sp>
      <p:sp>
        <p:nvSpPr>
          <p:cNvPr id="3" name="Subtitle 2">
            <a:extLst>
              <a:ext uri="{FF2B5EF4-FFF2-40B4-BE49-F238E27FC236}">
                <a16:creationId xmlns:a16="http://schemas.microsoft.com/office/drawing/2014/main" id="{46BC1729-B7FF-3046-8A75-541D119C23A6}"/>
              </a:ext>
            </a:extLst>
          </p:cNvPr>
          <p:cNvSpPr>
            <a:spLocks noGrp="1"/>
          </p:cNvSpPr>
          <p:nvPr>
            <p:ph type="subTitle" idx="1"/>
          </p:nvPr>
        </p:nvSpPr>
        <p:spPr>
          <a:xfrm>
            <a:off x="810001" y="5594110"/>
            <a:ext cx="10572000" cy="434974"/>
          </a:xfrm>
        </p:spPr>
        <p:txBody>
          <a:bodyPr>
            <a:normAutofit/>
          </a:bodyPr>
          <a:lstStyle/>
          <a:p>
            <a:r>
              <a:rPr lang="en-US" dirty="0"/>
              <a:t>Using AWS</a:t>
            </a:r>
          </a:p>
        </p:txBody>
      </p:sp>
      <p:pic>
        <p:nvPicPr>
          <p:cNvPr id="6" name="Picture 5">
            <a:extLst>
              <a:ext uri="{FF2B5EF4-FFF2-40B4-BE49-F238E27FC236}">
                <a16:creationId xmlns:a16="http://schemas.microsoft.com/office/drawing/2014/main" id="{5E3ECC6D-B9A7-5247-B94C-EDCC4ADB8A0A}"/>
              </a:ext>
            </a:extLst>
          </p:cNvPr>
          <p:cNvPicPr>
            <a:picLocks noChangeAspect="1"/>
          </p:cNvPicPr>
          <p:nvPr/>
        </p:nvPicPr>
        <p:blipFill>
          <a:blip r:embed="rId2"/>
          <a:stretch>
            <a:fillRect/>
          </a:stretch>
        </p:blipFill>
        <p:spPr>
          <a:xfrm>
            <a:off x="897557" y="640080"/>
            <a:ext cx="4852169" cy="3602736"/>
          </a:xfrm>
          <a:prstGeom prst="roundRect">
            <a:avLst>
              <a:gd name="adj" fmla="val 3876"/>
            </a:avLst>
          </a:prstGeom>
          <a:ln>
            <a:solidFill>
              <a:schemeClr val="accent1"/>
            </a:solidFill>
          </a:ln>
          <a:effectLst/>
        </p:spPr>
      </p:pic>
      <p:pic>
        <p:nvPicPr>
          <p:cNvPr id="5" name="Picture 4">
            <a:extLst>
              <a:ext uri="{FF2B5EF4-FFF2-40B4-BE49-F238E27FC236}">
                <a16:creationId xmlns:a16="http://schemas.microsoft.com/office/drawing/2014/main" id="{E93EE3B0-4AD7-3949-8C37-6AC0EC2F5EDF}"/>
              </a:ext>
            </a:extLst>
          </p:cNvPr>
          <p:cNvPicPr>
            <a:picLocks noChangeAspect="1"/>
          </p:cNvPicPr>
          <p:nvPr/>
        </p:nvPicPr>
        <p:blipFill>
          <a:blip r:embed="rId3"/>
          <a:stretch>
            <a:fillRect/>
          </a:stretch>
        </p:blipFill>
        <p:spPr>
          <a:xfrm>
            <a:off x="6262482" y="640080"/>
            <a:ext cx="5202506"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51679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AWS 101: WHAT THE WHAT!?</a:t>
            </a:r>
          </a:p>
        </p:txBody>
      </p:sp>
      <p:sp>
        <p:nvSpPr>
          <p:cNvPr id="3" name="Content Placeholder 2">
            <a:extLst>
              <a:ext uri="{FF2B5EF4-FFF2-40B4-BE49-F238E27FC236}">
                <a16:creationId xmlns:a16="http://schemas.microsoft.com/office/drawing/2014/main" id="{5663AC1E-D378-CE48-802A-D49512951816}"/>
              </a:ext>
            </a:extLst>
          </p:cNvPr>
          <p:cNvSpPr>
            <a:spLocks noGrp="1"/>
          </p:cNvSpPr>
          <p:nvPr>
            <p:ph idx="1"/>
          </p:nvPr>
        </p:nvSpPr>
        <p:spPr>
          <a:xfrm>
            <a:off x="818712" y="2222287"/>
            <a:ext cx="5105010" cy="3904193"/>
          </a:xfrm>
        </p:spPr>
        <p:txBody>
          <a:bodyPr>
            <a:normAutofit/>
          </a:bodyPr>
          <a:lstStyle/>
          <a:p>
            <a:pPr>
              <a:buFont typeface="+mj-lt"/>
              <a:buAutoNum type="arabicPeriod"/>
            </a:pPr>
            <a:r>
              <a:rPr lang="en-US" dirty="0">
                <a:solidFill>
                  <a:schemeClr val="bg1"/>
                </a:solidFill>
              </a:rPr>
              <a:t>EC2</a:t>
            </a:r>
          </a:p>
          <a:p>
            <a:pPr>
              <a:buFont typeface="+mj-lt"/>
              <a:buAutoNum type="arabicPeriod"/>
            </a:pPr>
            <a:r>
              <a:rPr lang="en-US" dirty="0">
                <a:solidFill>
                  <a:schemeClr val="bg1"/>
                </a:solidFill>
              </a:rPr>
              <a:t>Lambda</a:t>
            </a:r>
          </a:p>
          <a:p>
            <a:pPr>
              <a:buFont typeface="+mj-lt"/>
              <a:buAutoNum type="arabicPeriod"/>
            </a:pPr>
            <a:r>
              <a:rPr lang="en-US" dirty="0">
                <a:solidFill>
                  <a:schemeClr val="bg1"/>
                </a:solidFill>
              </a:rPr>
              <a:t>SQS</a:t>
            </a:r>
          </a:p>
          <a:p>
            <a:pPr>
              <a:buFont typeface="+mj-lt"/>
              <a:buAutoNum type="arabicPeriod"/>
            </a:pPr>
            <a:r>
              <a:rPr lang="en-US" dirty="0">
                <a:solidFill>
                  <a:schemeClr val="bg1"/>
                </a:solidFill>
              </a:rPr>
              <a:t>S3</a:t>
            </a:r>
          </a:p>
          <a:p>
            <a:pPr>
              <a:buFont typeface="+mj-lt"/>
              <a:buAutoNum type="arabicPeriod"/>
            </a:pPr>
            <a:r>
              <a:rPr lang="en-US" dirty="0">
                <a:solidFill>
                  <a:schemeClr val="bg1"/>
                </a:solidFill>
              </a:rPr>
              <a:t>DynamoDB</a:t>
            </a:r>
          </a:p>
          <a:p>
            <a:pPr>
              <a:buFont typeface="+mj-lt"/>
              <a:buAutoNum type="arabicPeriod"/>
            </a:pPr>
            <a:r>
              <a:rPr lang="en-US" dirty="0">
                <a:solidFill>
                  <a:schemeClr val="bg1"/>
                </a:solidFill>
              </a:rPr>
              <a:t>Athena</a:t>
            </a:r>
          </a:p>
          <a:p>
            <a:pPr>
              <a:buFont typeface="+mj-lt"/>
              <a:buAutoNum type="arabicPeriod"/>
            </a:pPr>
            <a:r>
              <a:rPr lang="en-US" dirty="0">
                <a:solidFill>
                  <a:schemeClr val="bg1"/>
                </a:solidFill>
              </a:rPr>
              <a:t>SNS</a:t>
            </a:r>
          </a:p>
          <a:p>
            <a:pPr>
              <a:buFont typeface="+mj-lt"/>
              <a:buAutoNum type="arabicPeriod"/>
            </a:pPr>
            <a:r>
              <a:rPr lang="en-US" dirty="0" err="1">
                <a:solidFill>
                  <a:schemeClr val="bg1"/>
                </a:solidFill>
              </a:rPr>
              <a:t>Cloudformation</a:t>
            </a:r>
            <a:endParaRPr lang="en-US" dirty="0">
              <a:solidFill>
                <a:schemeClr val="bg1"/>
              </a:solidFill>
            </a:endParaRP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222287"/>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lnSpcReduction="1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342900" marR="0" lvl="0" indent="-342900" algn="l" defTabSz="457200" rtl="0" eaLnBrk="1" fontAlgn="auto" latinLnBrk="0" hangingPunct="1">
              <a:lnSpc>
                <a:spcPct val="150000"/>
              </a:lnSpc>
              <a:spcBef>
                <a:spcPct val="20000"/>
              </a:spcBef>
              <a:spcAft>
                <a:spcPts val="600"/>
              </a:spcAft>
              <a:buClr>
                <a:srgbClr val="E56F83"/>
              </a:buClr>
              <a:buSzTx/>
              <a:buFont typeface="+mj-lt"/>
              <a:buAutoNum type="alphaUcPeriod"/>
              <a:tabLst/>
              <a:defRPr/>
            </a:pPr>
            <a:r>
              <a:rPr lang="en-US" dirty="0">
                <a:solidFill>
                  <a:srgbClr val="222222"/>
                </a:solidFill>
                <a:latin typeface="Century Gothic" panose="020B0502020202020204"/>
              </a:rPr>
              <a:t>A function that is triggered by events.</a:t>
            </a:r>
            <a:endParaRPr kumimoji="0" lang="en-US" b="0" i="0" u="none" strike="noStrike" kern="1200" cap="none" spc="0" normalizeH="0" baseline="0" noProof="0" dirty="0">
              <a:ln>
                <a:noFill/>
              </a:ln>
              <a:solidFill>
                <a:srgbClr val="222222"/>
              </a:solidFill>
              <a:effectLst/>
              <a:uLnTx/>
              <a:uFillTx/>
              <a:latin typeface="Century Gothic" panose="020B0502020202020204"/>
              <a:ea typeface="+mn-ea"/>
              <a:cs typeface="+mn-cs"/>
            </a:endParaRPr>
          </a:p>
          <a:p>
            <a:pPr marL="342900" marR="0" lvl="0" indent="-342900" algn="l" defTabSz="457200" rtl="0" eaLnBrk="1" fontAlgn="auto" latinLnBrk="0" hangingPunct="1">
              <a:lnSpc>
                <a:spcPct val="150000"/>
              </a:lnSpc>
              <a:spcBef>
                <a:spcPct val="20000"/>
              </a:spcBef>
              <a:spcAft>
                <a:spcPts val="600"/>
              </a:spcAft>
              <a:buClr>
                <a:srgbClr val="E56F83"/>
              </a:buClr>
              <a:buSzTx/>
              <a:buFont typeface="+mj-lt"/>
              <a:buAutoNum type="alphaUcPeriod"/>
              <a:tabLst/>
              <a:defRPr/>
            </a:pPr>
            <a:r>
              <a:rPr kumimoji="0" lang="en-AU" b="0" i="0" u="none" strike="noStrike" kern="1200" cap="none" spc="0" normalizeH="0" baseline="0" noProof="0" dirty="0">
                <a:ln>
                  <a:noFill/>
                </a:ln>
                <a:solidFill>
                  <a:srgbClr val="222222"/>
                </a:solidFill>
                <a:effectLst/>
                <a:uLnTx/>
                <a:uFillTx/>
                <a:latin typeface="Century Gothic" panose="020B0502020202020204"/>
                <a:ea typeface="+mn-ea"/>
                <a:cs typeface="+mn-cs"/>
              </a:rPr>
              <a:t>A</a:t>
            </a:r>
            <a:r>
              <a:rPr kumimoji="0" lang="en-AU" b="0" i="0" u="none" strike="noStrike" kern="1200" cap="none" spc="0" normalizeH="0" noProof="0" dirty="0">
                <a:ln>
                  <a:noFill/>
                </a:ln>
                <a:solidFill>
                  <a:srgbClr val="222222"/>
                </a:solidFill>
                <a:effectLst/>
                <a:uLnTx/>
                <a:uFillTx/>
                <a:latin typeface="Century Gothic" panose="020B0502020202020204"/>
                <a:ea typeface="+mn-ea"/>
                <a:cs typeface="+mn-cs"/>
              </a:rPr>
              <a:t> subscriber notification system</a:t>
            </a:r>
            <a:endParaRPr kumimoji="0" lang="en-AU" b="0" i="0" u="none" strike="noStrike" kern="1200" cap="none" spc="0" normalizeH="0" baseline="0" noProof="0" dirty="0">
              <a:ln>
                <a:noFill/>
              </a:ln>
              <a:solidFill>
                <a:srgbClr val="222222"/>
              </a:solidFill>
              <a:effectLst/>
              <a:uLnTx/>
              <a:uFillTx/>
              <a:latin typeface="Century Gothic" panose="020B0502020202020204"/>
              <a:ea typeface="+mn-ea"/>
              <a:cs typeface="+mn-cs"/>
            </a:endParaRPr>
          </a:p>
          <a:p>
            <a:pPr marL="342900" marR="0" lvl="0" indent="-342900" algn="l" defTabSz="457200" rtl="0" eaLnBrk="1" fontAlgn="auto" latinLnBrk="0" hangingPunct="1">
              <a:lnSpc>
                <a:spcPct val="150000"/>
              </a:lnSpc>
              <a:spcBef>
                <a:spcPct val="20000"/>
              </a:spcBef>
              <a:spcAft>
                <a:spcPts val="600"/>
              </a:spcAft>
              <a:buClr>
                <a:srgbClr val="E56F83"/>
              </a:buClr>
              <a:buSzTx/>
              <a:buFont typeface="+mj-lt"/>
              <a:buAutoNum type="alphaUcPeriod"/>
              <a:tabLst/>
              <a:defRPr/>
            </a:pPr>
            <a:r>
              <a:rPr lang="en-US" noProof="0" dirty="0">
                <a:solidFill>
                  <a:srgbClr val="222222"/>
                </a:solidFill>
                <a:latin typeface="Century Gothic" panose="020B0502020202020204"/>
              </a:rPr>
              <a:t>A queue of messages</a:t>
            </a:r>
            <a:endParaRPr kumimoji="0" lang="en-US" b="0" i="0" u="none" strike="noStrike" kern="1200" cap="none" spc="0" normalizeH="0" baseline="0" noProof="0" dirty="0">
              <a:ln>
                <a:noFill/>
              </a:ln>
              <a:solidFill>
                <a:srgbClr val="222222"/>
              </a:solidFill>
              <a:effectLst/>
              <a:uLnTx/>
              <a:uFillTx/>
              <a:latin typeface="Century Gothic" panose="020B0502020202020204"/>
              <a:ea typeface="+mn-ea"/>
              <a:cs typeface="+mn-cs"/>
            </a:endParaRPr>
          </a:p>
          <a:p>
            <a:pPr marL="342900" marR="0" lvl="0" indent="-342900" algn="l" defTabSz="457200" rtl="0" eaLnBrk="1" fontAlgn="auto" latinLnBrk="0" hangingPunct="1">
              <a:lnSpc>
                <a:spcPct val="160000"/>
              </a:lnSpc>
              <a:spcBef>
                <a:spcPct val="20000"/>
              </a:spcBef>
              <a:spcAft>
                <a:spcPts val="600"/>
              </a:spcAft>
              <a:buClr>
                <a:srgbClr val="E56F83"/>
              </a:buClr>
              <a:buSzTx/>
              <a:buFont typeface="+mj-lt"/>
              <a:buAutoNum type="alphaUcPeriod"/>
              <a:tabLst/>
              <a:defRPr/>
            </a:pPr>
            <a:r>
              <a:rPr lang="en-AU" dirty="0">
                <a:solidFill>
                  <a:srgbClr val="222222"/>
                </a:solidFill>
                <a:latin typeface="Century Gothic" panose="020B0502020202020204"/>
              </a:rPr>
              <a:t>A cloud stack constructor</a:t>
            </a:r>
            <a:endParaRPr kumimoji="0" lang="en-US" b="0" i="0" u="none" strike="noStrike" kern="1200" cap="none" spc="0" normalizeH="0" baseline="0" noProof="0" dirty="0">
              <a:ln>
                <a:noFill/>
              </a:ln>
              <a:solidFill>
                <a:srgbClr val="222222"/>
              </a:solidFill>
              <a:effectLst/>
              <a:uLnTx/>
              <a:uFillTx/>
              <a:latin typeface="Century Gothic" panose="020B0502020202020204"/>
              <a:ea typeface="+mn-ea"/>
              <a:cs typeface="+mn-cs"/>
            </a:endParaRPr>
          </a:p>
          <a:p>
            <a:pPr marL="342900" marR="0" lvl="0" indent="-342900" algn="l" defTabSz="457200" rtl="0" eaLnBrk="1" fontAlgn="auto" latinLnBrk="0" hangingPunct="1">
              <a:lnSpc>
                <a:spcPct val="150000"/>
              </a:lnSpc>
              <a:spcBef>
                <a:spcPct val="20000"/>
              </a:spcBef>
              <a:spcAft>
                <a:spcPts val="600"/>
              </a:spcAft>
              <a:buClr>
                <a:srgbClr val="E56F83"/>
              </a:buClr>
              <a:buSzTx/>
              <a:buFont typeface="+mj-lt"/>
              <a:buAutoNum type="alphaUcPeriod"/>
              <a:tabLst/>
              <a:defRPr/>
            </a:pPr>
            <a:r>
              <a:rPr kumimoji="0" lang="en-AU" b="0" i="0" u="none" strike="noStrike" kern="1200" cap="none" spc="0" normalizeH="0" baseline="0" noProof="0" dirty="0">
                <a:ln>
                  <a:noFill/>
                </a:ln>
                <a:solidFill>
                  <a:srgbClr val="222222"/>
                </a:solidFill>
                <a:effectLst/>
                <a:uLnTx/>
                <a:uFillTx/>
                <a:latin typeface="Century Gothic" panose="020B0502020202020204"/>
                <a:ea typeface="+mn-ea"/>
                <a:cs typeface="+mn-cs"/>
              </a:rPr>
              <a:t>A</a:t>
            </a:r>
            <a:r>
              <a:rPr kumimoji="0" lang="en-AU" b="0" i="0" u="none" strike="noStrike" kern="1200" cap="none" spc="0" normalizeH="0" noProof="0" dirty="0">
                <a:ln>
                  <a:noFill/>
                </a:ln>
                <a:solidFill>
                  <a:srgbClr val="222222"/>
                </a:solidFill>
                <a:effectLst/>
                <a:uLnTx/>
                <a:uFillTx/>
                <a:latin typeface="Century Gothic" panose="020B0502020202020204"/>
                <a:ea typeface="+mn-ea"/>
                <a:cs typeface="+mn-cs"/>
              </a:rPr>
              <a:t> computer in the cloud</a:t>
            </a:r>
            <a:endParaRPr kumimoji="0" lang="en-AU" b="0" i="0" u="none" strike="noStrike" kern="1200" cap="none" spc="0" normalizeH="0" baseline="0" noProof="0" dirty="0">
              <a:ln>
                <a:noFill/>
              </a:ln>
              <a:solidFill>
                <a:srgbClr val="222222"/>
              </a:solidFill>
              <a:effectLst/>
              <a:uLnTx/>
              <a:uFillTx/>
              <a:latin typeface="Century Gothic" panose="020B0502020202020204"/>
              <a:ea typeface="+mn-ea"/>
              <a:cs typeface="+mn-cs"/>
            </a:endParaRPr>
          </a:p>
          <a:p>
            <a:pPr marL="342900" marR="0" lvl="0" indent="-342900" algn="l" defTabSz="457200" rtl="0" eaLnBrk="1" fontAlgn="auto" latinLnBrk="0" hangingPunct="1">
              <a:lnSpc>
                <a:spcPct val="150000"/>
              </a:lnSpc>
              <a:spcBef>
                <a:spcPct val="20000"/>
              </a:spcBef>
              <a:spcAft>
                <a:spcPts val="600"/>
              </a:spcAft>
              <a:buClr>
                <a:srgbClr val="E56F83"/>
              </a:buClr>
              <a:buSzTx/>
              <a:buFont typeface="+mj-lt"/>
              <a:buAutoNum type="alphaUcPeriod"/>
              <a:tabLst/>
              <a:defRPr/>
            </a:pPr>
            <a:r>
              <a:rPr lang="en-US" dirty="0">
                <a:solidFill>
                  <a:srgbClr val="222222"/>
                </a:solidFill>
                <a:latin typeface="Century Gothic" panose="020B0502020202020204"/>
              </a:rPr>
              <a:t>A bucket for files</a:t>
            </a:r>
            <a:endParaRPr kumimoji="0" lang="en-US" b="0" i="0" u="none" strike="noStrike" kern="1200" cap="none" spc="0" normalizeH="0" baseline="0" noProof="0" dirty="0">
              <a:ln>
                <a:noFill/>
              </a:ln>
              <a:solidFill>
                <a:srgbClr val="222222"/>
              </a:solidFill>
              <a:effectLst/>
              <a:uLnTx/>
              <a:uFillTx/>
              <a:latin typeface="Century Gothic" panose="020B0502020202020204"/>
              <a:ea typeface="+mn-ea"/>
              <a:cs typeface="+mn-cs"/>
            </a:endParaRPr>
          </a:p>
          <a:p>
            <a:pPr marL="342900" marR="0" lvl="0" indent="-342900" algn="l" defTabSz="457200" rtl="0" eaLnBrk="1" fontAlgn="auto" latinLnBrk="0" hangingPunct="1">
              <a:lnSpc>
                <a:spcPct val="150000"/>
              </a:lnSpc>
              <a:spcBef>
                <a:spcPct val="20000"/>
              </a:spcBef>
              <a:spcAft>
                <a:spcPts val="600"/>
              </a:spcAft>
              <a:buClr>
                <a:srgbClr val="E56F83"/>
              </a:buClr>
              <a:buSzTx/>
              <a:buFont typeface="+mj-lt"/>
              <a:buAutoNum type="alphaUcPeriod"/>
              <a:tabLst/>
              <a:defRPr/>
            </a:pPr>
            <a:r>
              <a:rPr lang="en-US" dirty="0">
                <a:solidFill>
                  <a:srgbClr val="222222"/>
                </a:solidFill>
                <a:latin typeface="Century Gothic" panose="020B0502020202020204"/>
              </a:rPr>
              <a:t>A way to query file contents</a:t>
            </a:r>
            <a:endParaRPr kumimoji="0" lang="en-US" b="0" i="0" u="none" strike="noStrike" kern="1200" cap="none" spc="0" normalizeH="0" baseline="0" noProof="0" dirty="0">
              <a:ln>
                <a:noFill/>
              </a:ln>
              <a:solidFill>
                <a:srgbClr val="222222"/>
              </a:solidFill>
              <a:effectLst/>
              <a:uLnTx/>
              <a:uFillTx/>
              <a:latin typeface="Century Gothic" panose="020B0502020202020204"/>
              <a:ea typeface="+mn-ea"/>
              <a:cs typeface="+mn-cs"/>
            </a:endParaRPr>
          </a:p>
          <a:p>
            <a:pPr marL="342900" marR="0" lvl="0" indent="-342900" algn="l" defTabSz="457200" rtl="0" eaLnBrk="1" fontAlgn="auto" latinLnBrk="0" hangingPunct="1">
              <a:lnSpc>
                <a:spcPct val="150000"/>
              </a:lnSpc>
              <a:spcBef>
                <a:spcPct val="20000"/>
              </a:spcBef>
              <a:spcAft>
                <a:spcPts val="600"/>
              </a:spcAft>
              <a:buClr>
                <a:srgbClr val="E56F83"/>
              </a:buClr>
              <a:buSzTx/>
              <a:buFont typeface="+mj-lt"/>
              <a:buAutoNum type="alphaUcPeriod"/>
              <a:tabLst/>
              <a:defRPr/>
            </a:pPr>
            <a:r>
              <a:rPr kumimoji="0" lang="en-US" b="0" i="0" u="none" strike="noStrike" kern="1200" cap="none" spc="0" normalizeH="0" baseline="0" noProof="0" dirty="0">
                <a:ln>
                  <a:noFill/>
                </a:ln>
                <a:solidFill>
                  <a:srgbClr val="222222"/>
                </a:solidFill>
                <a:effectLst/>
                <a:uLnTx/>
                <a:uFillTx/>
                <a:latin typeface="Century Gothic" panose="020B0502020202020204"/>
                <a:ea typeface="+mn-ea"/>
                <a:cs typeface="+mn-cs"/>
              </a:rPr>
              <a:t>A</a:t>
            </a:r>
            <a:r>
              <a:rPr kumimoji="0" lang="en-US" b="0" i="0" u="none" strike="noStrike" kern="1200" cap="none" spc="0" normalizeH="0" noProof="0" dirty="0">
                <a:ln>
                  <a:noFill/>
                </a:ln>
                <a:solidFill>
                  <a:srgbClr val="222222"/>
                </a:solidFill>
                <a:effectLst/>
                <a:uLnTx/>
                <a:uFillTx/>
                <a:latin typeface="Century Gothic" panose="020B0502020202020204"/>
                <a:ea typeface="+mn-ea"/>
                <a:cs typeface="+mn-cs"/>
              </a:rPr>
              <a:t> simple data table</a:t>
            </a:r>
            <a:endParaRPr kumimoji="0" lang="en-US" b="0" i="0" u="none" strike="noStrike" kern="1200" cap="none" spc="0" normalizeH="0" baseline="0" noProof="0" dirty="0">
              <a:ln>
                <a:noFill/>
              </a:ln>
              <a:solidFill>
                <a:srgbClr val="222222"/>
              </a:solidFill>
              <a:effectLst/>
              <a:uLnTx/>
              <a:uFillTx/>
              <a:latin typeface="Century Gothic" panose="020B0502020202020204"/>
              <a:ea typeface="+mn-ea"/>
              <a:cs typeface="+mn-cs"/>
            </a:endParaRPr>
          </a:p>
        </p:txBody>
      </p:sp>
      <p:cxnSp>
        <p:nvCxnSpPr>
          <p:cNvPr id="7" name="Straight Arrow Connector 6">
            <a:extLst>
              <a:ext uri="{FF2B5EF4-FFF2-40B4-BE49-F238E27FC236}">
                <a16:creationId xmlns:a16="http://schemas.microsoft.com/office/drawing/2014/main" id="{285C6FAA-1C33-3546-8D84-642B1D3558C4}"/>
              </a:ext>
            </a:extLst>
          </p:cNvPr>
          <p:cNvCxnSpPr>
            <a:cxnSpLocks/>
          </p:cNvCxnSpPr>
          <p:nvPr/>
        </p:nvCxnSpPr>
        <p:spPr>
          <a:xfrm>
            <a:off x="1816274" y="2730674"/>
            <a:ext cx="4279725" cy="182896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23" name="Straight Arrow Connector 22">
            <a:extLst>
              <a:ext uri="{FF2B5EF4-FFF2-40B4-BE49-F238E27FC236}">
                <a16:creationId xmlns:a16="http://schemas.microsoft.com/office/drawing/2014/main" id="{1C9C66FB-7B70-3545-B7D7-742FD8B677BE}"/>
              </a:ext>
            </a:extLst>
          </p:cNvPr>
          <p:cNvCxnSpPr>
            <a:cxnSpLocks/>
          </p:cNvCxnSpPr>
          <p:nvPr/>
        </p:nvCxnSpPr>
        <p:spPr>
          <a:xfrm flipV="1">
            <a:off x="2302329" y="2481943"/>
            <a:ext cx="3793670" cy="679445"/>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28" name="Straight Arrow Connector 27">
            <a:extLst>
              <a:ext uri="{FF2B5EF4-FFF2-40B4-BE49-F238E27FC236}">
                <a16:creationId xmlns:a16="http://schemas.microsoft.com/office/drawing/2014/main" id="{40530D17-98E8-F741-8566-A1AFC54BE6F1}"/>
              </a:ext>
            </a:extLst>
          </p:cNvPr>
          <p:cNvCxnSpPr>
            <a:cxnSpLocks/>
          </p:cNvCxnSpPr>
          <p:nvPr/>
        </p:nvCxnSpPr>
        <p:spPr>
          <a:xfrm flipV="1">
            <a:off x="1816274" y="3064476"/>
            <a:ext cx="4279725" cy="2075936"/>
          </a:xfrm>
          <a:prstGeom prst="straightConnector1">
            <a:avLst/>
          </a:prstGeom>
          <a:ln w="41275">
            <a:solidFill>
              <a:schemeClr val="accent6">
                <a:lumMod val="40000"/>
                <a:lumOff val="6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34" name="Straight Arrow Connector 33">
            <a:extLst>
              <a:ext uri="{FF2B5EF4-FFF2-40B4-BE49-F238E27FC236}">
                <a16:creationId xmlns:a16="http://schemas.microsoft.com/office/drawing/2014/main" id="{C754C359-807E-A744-8141-571A4DB45A06}"/>
              </a:ext>
            </a:extLst>
          </p:cNvPr>
          <p:cNvCxnSpPr>
            <a:cxnSpLocks/>
          </p:cNvCxnSpPr>
          <p:nvPr/>
        </p:nvCxnSpPr>
        <p:spPr>
          <a:xfrm flipV="1">
            <a:off x="3101674" y="4151870"/>
            <a:ext cx="2994325" cy="1441684"/>
          </a:xfrm>
          <a:prstGeom prst="straightConnector1">
            <a:avLst/>
          </a:prstGeom>
          <a:ln w="41275">
            <a:solidFill>
              <a:schemeClr val="bg2">
                <a:lumMod val="75000"/>
                <a:lumOff val="2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42" name="Straight Arrow Connector 41">
            <a:extLst>
              <a:ext uri="{FF2B5EF4-FFF2-40B4-BE49-F238E27FC236}">
                <a16:creationId xmlns:a16="http://schemas.microsoft.com/office/drawing/2014/main" id="{C3720B01-8E41-D84F-B8BC-26037F87295E}"/>
              </a:ext>
            </a:extLst>
          </p:cNvPr>
          <p:cNvCxnSpPr>
            <a:cxnSpLocks/>
          </p:cNvCxnSpPr>
          <p:nvPr/>
        </p:nvCxnSpPr>
        <p:spPr>
          <a:xfrm>
            <a:off x="2162847" y="4734183"/>
            <a:ext cx="3933152" cy="764574"/>
          </a:xfrm>
          <a:prstGeom prst="straightConnector1">
            <a:avLst/>
          </a:prstGeom>
          <a:ln w="41275">
            <a:solidFill>
              <a:schemeClr val="tx2">
                <a:lumMod val="2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48" name="Straight Arrow Connector 47">
            <a:extLst>
              <a:ext uri="{FF2B5EF4-FFF2-40B4-BE49-F238E27FC236}">
                <a16:creationId xmlns:a16="http://schemas.microsoft.com/office/drawing/2014/main" id="{7A6D5A3B-E190-0D43-8B85-E536BFBEBAF2}"/>
              </a:ext>
            </a:extLst>
          </p:cNvPr>
          <p:cNvCxnSpPr>
            <a:cxnSpLocks/>
          </p:cNvCxnSpPr>
          <p:nvPr/>
        </p:nvCxnSpPr>
        <p:spPr>
          <a:xfrm>
            <a:off x="1816274" y="3531164"/>
            <a:ext cx="4279725" cy="0"/>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53" name="Straight Arrow Connector 52">
            <a:extLst>
              <a:ext uri="{FF2B5EF4-FFF2-40B4-BE49-F238E27FC236}">
                <a16:creationId xmlns:a16="http://schemas.microsoft.com/office/drawing/2014/main" id="{23BD2E09-EBFF-BA40-9BE6-B9A3735278D4}"/>
              </a:ext>
            </a:extLst>
          </p:cNvPr>
          <p:cNvCxnSpPr>
            <a:cxnSpLocks/>
          </p:cNvCxnSpPr>
          <p:nvPr/>
        </p:nvCxnSpPr>
        <p:spPr>
          <a:xfrm>
            <a:off x="2576499" y="4406090"/>
            <a:ext cx="3519500" cy="1586496"/>
          </a:xfrm>
          <a:prstGeom prst="straightConnector1">
            <a:avLst/>
          </a:prstGeom>
          <a:ln w="41275">
            <a:solidFill>
              <a:srgbClr val="0070C0"/>
            </a:solidFill>
            <a:tailEnd type="triangle"/>
          </a:ln>
        </p:spPr>
        <p:style>
          <a:lnRef idx="1">
            <a:schemeClr val="accent2"/>
          </a:lnRef>
          <a:fillRef idx="0">
            <a:schemeClr val="accent2"/>
          </a:fillRef>
          <a:effectRef idx="0">
            <a:schemeClr val="accent2"/>
          </a:effectRef>
          <a:fontRef idx="minor">
            <a:schemeClr val="tx1"/>
          </a:fontRef>
        </p:style>
      </p:cxnSp>
      <p:cxnSp>
        <p:nvCxnSpPr>
          <p:cNvPr id="59" name="Straight Arrow Connector 58">
            <a:extLst>
              <a:ext uri="{FF2B5EF4-FFF2-40B4-BE49-F238E27FC236}">
                <a16:creationId xmlns:a16="http://schemas.microsoft.com/office/drawing/2014/main" id="{953D4B5B-C127-474B-90C3-5BF80C594AF9}"/>
              </a:ext>
            </a:extLst>
          </p:cNvPr>
          <p:cNvCxnSpPr>
            <a:cxnSpLocks/>
          </p:cNvCxnSpPr>
          <p:nvPr/>
        </p:nvCxnSpPr>
        <p:spPr>
          <a:xfrm>
            <a:off x="2077718" y="3924145"/>
            <a:ext cx="4018281" cy="1092698"/>
          </a:xfrm>
          <a:prstGeom prst="straightConnector1">
            <a:avLst/>
          </a:prstGeom>
          <a:ln w="41275">
            <a:solidFill>
              <a:schemeClr val="accent1"/>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22917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AWS 101: WHAT THE WHAT!?</a:t>
            </a: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170931"/>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fontScale="92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342900" marR="0" lvl="0" indent="-342900" algn="l" defTabSz="457200" rtl="0" eaLnBrk="1" fontAlgn="auto" latinLnBrk="0" hangingPunct="1">
              <a:lnSpc>
                <a:spcPct val="110000"/>
              </a:lnSpc>
              <a:spcBef>
                <a:spcPct val="20000"/>
              </a:spcBef>
              <a:spcAft>
                <a:spcPts val="600"/>
              </a:spcAft>
              <a:buClr>
                <a:srgbClr val="E56F83"/>
              </a:buClr>
              <a:buSzTx/>
              <a:buFont typeface="+mj-lt"/>
              <a:buAutoNum type="alphaUcPeriod"/>
              <a:tabLst/>
              <a:defRPr/>
            </a:pPr>
            <a:r>
              <a:rPr kumimoji="0" lang="en-US" sz="1800" b="0" i="0" u="none" strike="noStrike" kern="1200" cap="none" spc="0" normalizeH="0" baseline="0" noProof="0" dirty="0">
                <a:ln>
                  <a:noFill/>
                </a:ln>
                <a:solidFill>
                  <a:srgbClr val="222222"/>
                </a:solidFill>
                <a:effectLst/>
                <a:uLnTx/>
                <a:uFillTx/>
                <a:latin typeface="Century Gothic" panose="020B0502020202020204"/>
                <a:ea typeface="+mn-ea"/>
                <a:cs typeface="+mn-cs"/>
              </a:rPr>
              <a:t>Used for fast, repeated, scalable operations; </a:t>
            </a:r>
          </a:p>
          <a:p>
            <a:pPr marL="342900" marR="0" lvl="0" indent="-342900" algn="l" defTabSz="457200" rtl="0" eaLnBrk="1" fontAlgn="auto" latinLnBrk="0" hangingPunct="1">
              <a:lnSpc>
                <a:spcPct val="110000"/>
              </a:lnSpc>
              <a:spcBef>
                <a:spcPct val="20000"/>
              </a:spcBef>
              <a:spcAft>
                <a:spcPts val="600"/>
              </a:spcAft>
              <a:buClr>
                <a:srgbClr val="E56F83"/>
              </a:buClr>
              <a:buSzTx/>
              <a:buFont typeface="+mj-lt"/>
              <a:buAutoNum type="alphaUcPeriod"/>
              <a:tabLst/>
              <a:defRPr/>
            </a:pPr>
            <a:r>
              <a:rPr kumimoji="0" lang="en-AU" sz="1800" b="0" i="0" u="none" strike="noStrike" kern="1200" cap="none" spc="0" normalizeH="0" baseline="0" noProof="0" dirty="0">
                <a:ln>
                  <a:noFill/>
                </a:ln>
                <a:solidFill>
                  <a:srgbClr val="222222"/>
                </a:solidFill>
                <a:effectLst/>
                <a:uLnTx/>
                <a:uFillTx/>
                <a:latin typeface="Century Gothic" panose="020B0502020202020204"/>
                <a:ea typeface="+mn-ea"/>
                <a:cs typeface="+mn-cs"/>
              </a:rPr>
              <a:t>Commonly used with SQS, to notify subscribers of new messages</a:t>
            </a:r>
          </a:p>
          <a:p>
            <a:pPr marL="342900" marR="0" lvl="0" indent="-342900" algn="l" defTabSz="457200" rtl="0" eaLnBrk="1" fontAlgn="auto" latinLnBrk="0" hangingPunct="1">
              <a:lnSpc>
                <a:spcPct val="110000"/>
              </a:lnSpc>
              <a:spcBef>
                <a:spcPct val="20000"/>
              </a:spcBef>
              <a:spcAft>
                <a:spcPts val="600"/>
              </a:spcAft>
              <a:buClr>
                <a:srgbClr val="E56F83"/>
              </a:buClr>
              <a:buSzTx/>
              <a:buFont typeface="+mj-lt"/>
              <a:buAutoNum type="alphaUcPeriod"/>
              <a:tabLst/>
              <a:defRPr/>
            </a:pPr>
            <a:r>
              <a:rPr kumimoji="0" lang="en-US" sz="1800" b="0" i="0" u="none" strike="noStrike" kern="1200" cap="none" spc="0" normalizeH="0" baseline="0" noProof="0" dirty="0">
                <a:ln>
                  <a:noFill/>
                </a:ln>
                <a:solidFill>
                  <a:srgbClr val="222222"/>
                </a:solidFill>
                <a:effectLst/>
                <a:uLnTx/>
                <a:uFillTx/>
                <a:latin typeface="Century Gothic" panose="020B0502020202020204"/>
                <a:ea typeface="+mn-ea"/>
                <a:cs typeface="+mn-cs"/>
              </a:rPr>
              <a:t>Funnels data/messages; decouples microservices</a:t>
            </a:r>
          </a:p>
          <a:p>
            <a:pPr marL="342900" marR="0" lvl="0" indent="-342900" algn="l" defTabSz="457200" rtl="0" eaLnBrk="1" fontAlgn="auto" latinLnBrk="0" hangingPunct="1">
              <a:lnSpc>
                <a:spcPct val="110000"/>
              </a:lnSpc>
              <a:spcBef>
                <a:spcPct val="20000"/>
              </a:spcBef>
              <a:spcAft>
                <a:spcPts val="600"/>
              </a:spcAft>
              <a:buClr>
                <a:srgbClr val="E56F83"/>
              </a:buClr>
              <a:buSzTx/>
              <a:buFont typeface="+mj-lt"/>
              <a:buAutoNum type="alphaUcPeriod"/>
              <a:tabLst/>
              <a:defRPr/>
            </a:pPr>
            <a:r>
              <a:rPr kumimoji="0" lang="en-AU" sz="1800" b="0" i="0" u="none" strike="noStrike" kern="1200" cap="none" spc="0" normalizeH="0" baseline="0" noProof="0" dirty="0">
                <a:ln>
                  <a:noFill/>
                </a:ln>
                <a:solidFill>
                  <a:srgbClr val="222222"/>
                </a:solidFill>
                <a:effectLst/>
                <a:uLnTx/>
                <a:uFillTx/>
                <a:latin typeface="Century Gothic" panose="020B0502020202020204"/>
                <a:ea typeface="+mn-ea"/>
                <a:cs typeface="+mn-cs"/>
              </a:rPr>
              <a:t>Turns YAML into AWS services/resources</a:t>
            </a:r>
            <a:endParaRPr kumimoji="0" lang="en-US" sz="1800" b="0" i="0" u="none" strike="noStrike" kern="1200" cap="none" spc="0" normalizeH="0" baseline="0" noProof="0" dirty="0">
              <a:ln>
                <a:noFill/>
              </a:ln>
              <a:solidFill>
                <a:srgbClr val="222222"/>
              </a:solidFill>
              <a:effectLst/>
              <a:uLnTx/>
              <a:uFillTx/>
              <a:latin typeface="Century Gothic" panose="020B0502020202020204"/>
              <a:ea typeface="+mn-ea"/>
              <a:cs typeface="+mn-cs"/>
            </a:endParaRPr>
          </a:p>
          <a:p>
            <a:pPr marL="342900" marR="0" lvl="0" indent="-342900" algn="l" defTabSz="457200" rtl="0" eaLnBrk="1" fontAlgn="auto" latinLnBrk="0" hangingPunct="1">
              <a:lnSpc>
                <a:spcPct val="110000"/>
              </a:lnSpc>
              <a:spcBef>
                <a:spcPct val="20000"/>
              </a:spcBef>
              <a:spcAft>
                <a:spcPts val="600"/>
              </a:spcAft>
              <a:buClr>
                <a:srgbClr val="E56F83"/>
              </a:buClr>
              <a:buSzTx/>
              <a:buFont typeface="+mj-lt"/>
              <a:buAutoNum type="alphaUcPeriod"/>
              <a:tabLst/>
              <a:defRPr/>
            </a:pPr>
            <a:r>
              <a:rPr kumimoji="0" lang="en-AU" sz="1800" b="0" i="0" u="none" strike="noStrike" kern="1200" cap="none" spc="0" normalizeH="0" baseline="0" noProof="0" dirty="0">
                <a:ln>
                  <a:noFill/>
                </a:ln>
                <a:solidFill>
                  <a:srgbClr val="222222"/>
                </a:solidFill>
                <a:effectLst/>
                <a:uLnTx/>
                <a:uFillTx/>
                <a:latin typeface="Century Gothic" panose="020B0502020202020204"/>
                <a:ea typeface="+mn-ea"/>
                <a:cs typeface="+mn-cs"/>
              </a:rPr>
              <a:t>Used for many purposes; hosting sites, compute ops, CI/CD, etc</a:t>
            </a:r>
          </a:p>
          <a:p>
            <a:pPr marL="342900" marR="0" lvl="0" indent="-342900" algn="l" defTabSz="457200" rtl="0" eaLnBrk="1" fontAlgn="auto" latinLnBrk="0" hangingPunct="1">
              <a:lnSpc>
                <a:spcPct val="110000"/>
              </a:lnSpc>
              <a:spcBef>
                <a:spcPct val="20000"/>
              </a:spcBef>
              <a:spcAft>
                <a:spcPts val="600"/>
              </a:spcAft>
              <a:buClr>
                <a:srgbClr val="E56F83"/>
              </a:buClr>
              <a:buSzTx/>
              <a:buFont typeface="+mj-lt"/>
              <a:buAutoNum type="alphaUcPeriod"/>
              <a:tabLst/>
              <a:defRPr/>
            </a:pPr>
            <a:r>
              <a:rPr kumimoji="0" lang="en-US" sz="1800" b="0" i="0" u="none" strike="noStrike" kern="1200" cap="none" spc="0" normalizeH="0" baseline="0" noProof="0" dirty="0">
                <a:ln>
                  <a:noFill/>
                </a:ln>
                <a:solidFill>
                  <a:srgbClr val="222222"/>
                </a:solidFill>
                <a:effectLst/>
                <a:uLnTx/>
                <a:uFillTx/>
                <a:latin typeface="Century Gothic" panose="020B0502020202020204"/>
                <a:ea typeface="+mn-ea"/>
                <a:cs typeface="+mn-cs"/>
              </a:rPr>
              <a:t>File storage; globally available per account</a:t>
            </a:r>
          </a:p>
          <a:p>
            <a:pPr marL="342900" marR="0" lvl="0" indent="-342900" algn="l" defTabSz="457200" rtl="0" eaLnBrk="1" fontAlgn="auto" latinLnBrk="0" hangingPunct="1">
              <a:lnSpc>
                <a:spcPct val="110000"/>
              </a:lnSpc>
              <a:spcBef>
                <a:spcPct val="20000"/>
              </a:spcBef>
              <a:spcAft>
                <a:spcPts val="600"/>
              </a:spcAft>
              <a:buClr>
                <a:srgbClr val="E56F83"/>
              </a:buClr>
              <a:buSzTx/>
              <a:buFont typeface="+mj-lt"/>
              <a:buAutoNum type="alphaUcPeriod"/>
              <a:tabLst/>
              <a:defRPr/>
            </a:pPr>
            <a:r>
              <a:rPr kumimoji="0" lang="en-US" sz="1800" b="0" i="0" u="none" strike="noStrike" kern="1200" cap="none" spc="0" normalizeH="0" baseline="0" noProof="0" dirty="0">
                <a:ln>
                  <a:noFill/>
                </a:ln>
                <a:solidFill>
                  <a:srgbClr val="222222"/>
                </a:solidFill>
                <a:effectLst/>
                <a:uLnTx/>
                <a:uFillTx/>
                <a:latin typeface="Century Gothic" panose="020B0502020202020204"/>
                <a:ea typeface="+mn-ea"/>
                <a:cs typeface="+mn-cs"/>
              </a:rPr>
              <a:t>SQL for S3; Pay per query</a:t>
            </a:r>
          </a:p>
          <a:p>
            <a:pPr marL="342900" marR="0" lvl="0" indent="-342900" algn="l" defTabSz="457200" rtl="0" eaLnBrk="1" fontAlgn="auto" latinLnBrk="0" hangingPunct="1">
              <a:lnSpc>
                <a:spcPct val="110000"/>
              </a:lnSpc>
              <a:spcBef>
                <a:spcPct val="20000"/>
              </a:spcBef>
              <a:spcAft>
                <a:spcPts val="600"/>
              </a:spcAft>
              <a:buClr>
                <a:srgbClr val="E56F83"/>
              </a:buClr>
              <a:buSzTx/>
              <a:buFont typeface="+mj-lt"/>
              <a:buAutoNum type="alphaUcPeriod"/>
              <a:tabLst/>
              <a:defRPr/>
            </a:pPr>
            <a:r>
              <a:rPr kumimoji="0" lang="en-US" sz="1800" b="0" i="0" u="none" strike="noStrike" kern="1200" cap="none" spc="0" normalizeH="0" baseline="0" noProof="0" dirty="0">
                <a:ln>
                  <a:noFill/>
                </a:ln>
                <a:solidFill>
                  <a:srgbClr val="222222"/>
                </a:solidFill>
                <a:effectLst/>
                <a:uLnTx/>
                <a:uFillTx/>
                <a:latin typeface="Century Gothic" panose="020B0502020202020204"/>
                <a:ea typeface="+mn-ea"/>
                <a:cs typeface="+mn-cs"/>
              </a:rPr>
              <a:t>Simple data table; &lt;10ms performance</a:t>
            </a:r>
          </a:p>
        </p:txBody>
      </p:sp>
      <p:sp>
        <p:nvSpPr>
          <p:cNvPr id="8" name="Content Placeholder 7">
            <a:extLst>
              <a:ext uri="{FF2B5EF4-FFF2-40B4-BE49-F238E27FC236}">
                <a16:creationId xmlns:a16="http://schemas.microsoft.com/office/drawing/2014/main" id="{6D95B475-86B7-3F4B-B0C2-3561FE8FA67A}"/>
              </a:ext>
            </a:extLst>
          </p:cNvPr>
          <p:cNvSpPr>
            <a:spLocks noGrp="1"/>
          </p:cNvSpPr>
          <p:nvPr>
            <p:ph idx="1"/>
          </p:nvPr>
        </p:nvSpPr>
        <p:spPr>
          <a:xfrm>
            <a:off x="818712" y="2222287"/>
            <a:ext cx="5277287" cy="3636511"/>
          </a:xfrm>
        </p:spPr>
        <p:txBody>
          <a:bodyPr/>
          <a:lstStyle/>
          <a:p>
            <a:endParaRPr lang="en-US" dirty="0"/>
          </a:p>
        </p:txBody>
      </p:sp>
      <p:sp>
        <p:nvSpPr>
          <p:cNvPr id="16" name="Content Placeholder 2">
            <a:extLst>
              <a:ext uri="{FF2B5EF4-FFF2-40B4-BE49-F238E27FC236}">
                <a16:creationId xmlns:a16="http://schemas.microsoft.com/office/drawing/2014/main" id="{2FD196FA-FCCF-A04F-8759-8BF17EA197A9}"/>
              </a:ext>
            </a:extLst>
          </p:cNvPr>
          <p:cNvSpPr txBox="1">
            <a:spLocks/>
          </p:cNvSpPr>
          <p:nvPr/>
        </p:nvSpPr>
        <p:spPr>
          <a:xfrm>
            <a:off x="818712" y="2222287"/>
            <a:ext cx="5105010" cy="3904193"/>
          </a:xfrm>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mj-lt"/>
              <a:buAutoNum type="arabicPeriod"/>
            </a:pPr>
            <a:r>
              <a:rPr lang="en-US">
                <a:solidFill>
                  <a:schemeClr val="bg1"/>
                </a:solidFill>
              </a:rPr>
              <a:t>EC2</a:t>
            </a:r>
          </a:p>
          <a:p>
            <a:pPr>
              <a:buFont typeface="+mj-lt"/>
              <a:buAutoNum type="arabicPeriod"/>
            </a:pPr>
            <a:r>
              <a:rPr lang="en-US">
                <a:solidFill>
                  <a:schemeClr val="bg1"/>
                </a:solidFill>
              </a:rPr>
              <a:t>Lambda</a:t>
            </a:r>
          </a:p>
          <a:p>
            <a:pPr>
              <a:buFont typeface="+mj-lt"/>
              <a:buAutoNum type="arabicPeriod"/>
            </a:pPr>
            <a:r>
              <a:rPr lang="en-US">
                <a:solidFill>
                  <a:schemeClr val="bg1"/>
                </a:solidFill>
              </a:rPr>
              <a:t>SQS</a:t>
            </a:r>
          </a:p>
          <a:p>
            <a:pPr>
              <a:buFont typeface="+mj-lt"/>
              <a:buAutoNum type="arabicPeriod"/>
            </a:pPr>
            <a:r>
              <a:rPr lang="en-US">
                <a:solidFill>
                  <a:schemeClr val="bg1"/>
                </a:solidFill>
              </a:rPr>
              <a:t>S3</a:t>
            </a:r>
          </a:p>
          <a:p>
            <a:pPr>
              <a:buFont typeface="+mj-lt"/>
              <a:buAutoNum type="arabicPeriod"/>
            </a:pPr>
            <a:r>
              <a:rPr lang="en-US">
                <a:solidFill>
                  <a:schemeClr val="bg1"/>
                </a:solidFill>
              </a:rPr>
              <a:t>DynamoDB</a:t>
            </a:r>
          </a:p>
          <a:p>
            <a:pPr>
              <a:buFont typeface="+mj-lt"/>
              <a:buAutoNum type="arabicPeriod"/>
            </a:pPr>
            <a:r>
              <a:rPr lang="en-US">
                <a:solidFill>
                  <a:schemeClr val="bg1"/>
                </a:solidFill>
              </a:rPr>
              <a:t>Athena</a:t>
            </a:r>
          </a:p>
          <a:p>
            <a:pPr>
              <a:buFont typeface="+mj-lt"/>
              <a:buAutoNum type="arabicPeriod"/>
            </a:pPr>
            <a:r>
              <a:rPr lang="en-US">
                <a:solidFill>
                  <a:schemeClr val="bg1"/>
                </a:solidFill>
              </a:rPr>
              <a:t>SNS</a:t>
            </a:r>
          </a:p>
          <a:p>
            <a:pPr>
              <a:buFont typeface="+mj-lt"/>
              <a:buAutoNum type="arabicPeriod"/>
            </a:pPr>
            <a:r>
              <a:rPr lang="en-US">
                <a:solidFill>
                  <a:schemeClr val="bg1"/>
                </a:solidFill>
              </a:rPr>
              <a:t>Cloudformation</a:t>
            </a:r>
            <a:endParaRPr lang="en-US" dirty="0">
              <a:solidFill>
                <a:schemeClr val="bg1"/>
              </a:solidFill>
            </a:endParaRPr>
          </a:p>
        </p:txBody>
      </p:sp>
      <p:cxnSp>
        <p:nvCxnSpPr>
          <p:cNvPr id="17" name="Straight Arrow Connector 16">
            <a:extLst>
              <a:ext uri="{FF2B5EF4-FFF2-40B4-BE49-F238E27FC236}">
                <a16:creationId xmlns:a16="http://schemas.microsoft.com/office/drawing/2014/main" id="{D5BB0C8D-F087-374A-9148-97A834B9FBBB}"/>
              </a:ext>
            </a:extLst>
          </p:cNvPr>
          <p:cNvCxnSpPr>
            <a:cxnSpLocks/>
          </p:cNvCxnSpPr>
          <p:nvPr/>
        </p:nvCxnSpPr>
        <p:spPr>
          <a:xfrm>
            <a:off x="1816274" y="2730674"/>
            <a:ext cx="4279725" cy="182896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618D7A80-93F4-7042-8D4C-67D0B991A001}"/>
              </a:ext>
            </a:extLst>
          </p:cNvPr>
          <p:cNvCxnSpPr>
            <a:cxnSpLocks/>
          </p:cNvCxnSpPr>
          <p:nvPr/>
        </p:nvCxnSpPr>
        <p:spPr>
          <a:xfrm flipV="1">
            <a:off x="2302329" y="2481943"/>
            <a:ext cx="3793670" cy="679445"/>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19" name="Straight Arrow Connector 18">
            <a:extLst>
              <a:ext uri="{FF2B5EF4-FFF2-40B4-BE49-F238E27FC236}">
                <a16:creationId xmlns:a16="http://schemas.microsoft.com/office/drawing/2014/main" id="{FE412312-D3B3-9649-997F-C91566B69765}"/>
              </a:ext>
            </a:extLst>
          </p:cNvPr>
          <p:cNvCxnSpPr>
            <a:cxnSpLocks/>
          </p:cNvCxnSpPr>
          <p:nvPr/>
        </p:nvCxnSpPr>
        <p:spPr>
          <a:xfrm flipV="1">
            <a:off x="1816274" y="3064476"/>
            <a:ext cx="4279725" cy="2075936"/>
          </a:xfrm>
          <a:prstGeom prst="straightConnector1">
            <a:avLst/>
          </a:prstGeom>
          <a:ln w="41275">
            <a:solidFill>
              <a:schemeClr val="accent6">
                <a:lumMod val="40000"/>
                <a:lumOff val="6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BBF1DF56-D120-3543-A786-3948431EAD6C}"/>
              </a:ext>
            </a:extLst>
          </p:cNvPr>
          <p:cNvCxnSpPr>
            <a:cxnSpLocks/>
          </p:cNvCxnSpPr>
          <p:nvPr/>
        </p:nvCxnSpPr>
        <p:spPr>
          <a:xfrm flipV="1">
            <a:off x="3101674" y="4201297"/>
            <a:ext cx="2994325" cy="1392257"/>
          </a:xfrm>
          <a:prstGeom prst="straightConnector1">
            <a:avLst/>
          </a:prstGeom>
          <a:ln w="41275">
            <a:solidFill>
              <a:schemeClr val="bg2">
                <a:lumMod val="75000"/>
                <a:lumOff val="2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1" name="Straight Arrow Connector 20">
            <a:extLst>
              <a:ext uri="{FF2B5EF4-FFF2-40B4-BE49-F238E27FC236}">
                <a16:creationId xmlns:a16="http://schemas.microsoft.com/office/drawing/2014/main" id="{43D11BBF-793F-F34F-AA02-E015804B3124}"/>
              </a:ext>
            </a:extLst>
          </p:cNvPr>
          <p:cNvCxnSpPr>
            <a:cxnSpLocks/>
          </p:cNvCxnSpPr>
          <p:nvPr/>
        </p:nvCxnSpPr>
        <p:spPr>
          <a:xfrm>
            <a:off x="2162847" y="4734183"/>
            <a:ext cx="3933152" cy="764574"/>
          </a:xfrm>
          <a:prstGeom prst="straightConnector1">
            <a:avLst/>
          </a:prstGeom>
          <a:ln w="41275">
            <a:solidFill>
              <a:schemeClr val="tx2">
                <a:lumMod val="2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3D087AC3-5255-5C4E-B0C1-9A7738B36775}"/>
              </a:ext>
            </a:extLst>
          </p:cNvPr>
          <p:cNvCxnSpPr>
            <a:cxnSpLocks/>
          </p:cNvCxnSpPr>
          <p:nvPr/>
        </p:nvCxnSpPr>
        <p:spPr>
          <a:xfrm>
            <a:off x="1816274" y="3531164"/>
            <a:ext cx="4279725" cy="0"/>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24" name="Straight Arrow Connector 23">
            <a:extLst>
              <a:ext uri="{FF2B5EF4-FFF2-40B4-BE49-F238E27FC236}">
                <a16:creationId xmlns:a16="http://schemas.microsoft.com/office/drawing/2014/main" id="{BC1E2B58-9A74-7446-A2D9-980EB1A8C195}"/>
              </a:ext>
            </a:extLst>
          </p:cNvPr>
          <p:cNvCxnSpPr>
            <a:cxnSpLocks/>
          </p:cNvCxnSpPr>
          <p:nvPr/>
        </p:nvCxnSpPr>
        <p:spPr>
          <a:xfrm>
            <a:off x="2576499" y="4406090"/>
            <a:ext cx="3519500" cy="1586496"/>
          </a:xfrm>
          <a:prstGeom prst="straightConnector1">
            <a:avLst/>
          </a:prstGeom>
          <a:ln w="41275">
            <a:solidFill>
              <a:srgbClr val="0070C0"/>
            </a:solidFill>
            <a:tailEnd type="triangle"/>
          </a:ln>
        </p:spPr>
        <p:style>
          <a:lnRef idx="1">
            <a:schemeClr val="accent2"/>
          </a:lnRef>
          <a:fillRef idx="0">
            <a:schemeClr val="accent2"/>
          </a:fillRef>
          <a:effectRef idx="0">
            <a:schemeClr val="accent2"/>
          </a:effectRef>
          <a:fontRef idx="minor">
            <a:schemeClr val="tx1"/>
          </a:fontRef>
        </p:style>
      </p:cxnSp>
      <p:cxnSp>
        <p:nvCxnSpPr>
          <p:cNvPr id="25" name="Straight Arrow Connector 24">
            <a:extLst>
              <a:ext uri="{FF2B5EF4-FFF2-40B4-BE49-F238E27FC236}">
                <a16:creationId xmlns:a16="http://schemas.microsoft.com/office/drawing/2014/main" id="{ABF572AD-C7A6-6C49-94ED-0F34D89E7F64}"/>
              </a:ext>
            </a:extLst>
          </p:cNvPr>
          <p:cNvCxnSpPr>
            <a:cxnSpLocks/>
          </p:cNvCxnSpPr>
          <p:nvPr/>
        </p:nvCxnSpPr>
        <p:spPr>
          <a:xfrm>
            <a:off x="2077718" y="3924145"/>
            <a:ext cx="4018281" cy="1092698"/>
          </a:xfrm>
          <a:prstGeom prst="straightConnector1">
            <a:avLst/>
          </a:prstGeom>
          <a:ln w="41275">
            <a:solidFill>
              <a:schemeClr val="accent1"/>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09955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FA001-65CC-AE4E-ABED-C3BF461CAEA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A240A34-965F-8E44-A440-23F16F2DB5BA}"/>
              </a:ext>
            </a:extLst>
          </p:cNvPr>
          <p:cNvSpPr>
            <a:spLocks noGrp="1"/>
          </p:cNvSpPr>
          <p:nvPr>
            <p:ph idx="1"/>
          </p:nvPr>
        </p:nvSpPr>
        <p:spPr/>
        <p:txBody>
          <a:bodyPr/>
          <a:lstStyle/>
          <a:p>
            <a:endParaRPr lang="en-US"/>
          </a:p>
        </p:txBody>
      </p:sp>
      <p:pic>
        <p:nvPicPr>
          <p:cNvPr id="4098" name="Picture 2" descr="Image result for cute animals with star wars figurines&quot;">
            <a:extLst>
              <a:ext uri="{FF2B5EF4-FFF2-40B4-BE49-F238E27FC236}">
                <a16:creationId xmlns:a16="http://schemas.microsoft.com/office/drawing/2014/main" id="{EC932785-ED8C-1B4C-B97A-67EB7F95D1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49" y="-675186"/>
            <a:ext cx="12278497" cy="8208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7230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3BEC68-D809-C74B-8B53-7F5E30C42926}"/>
              </a:ext>
            </a:extLst>
          </p:cNvPr>
          <p:cNvSpPr>
            <a:spLocks noGrp="1"/>
          </p:cNvSpPr>
          <p:nvPr>
            <p:ph type="ctrTitle"/>
          </p:nvPr>
        </p:nvSpPr>
        <p:spPr>
          <a:xfrm>
            <a:off x="6095999" y="1032918"/>
            <a:ext cx="5452533" cy="4792165"/>
          </a:xfrm>
          <a:effectLst/>
        </p:spPr>
        <p:txBody>
          <a:bodyPr anchor="ctr">
            <a:normAutofit/>
          </a:bodyPr>
          <a:lstStyle/>
          <a:p>
            <a:r>
              <a:rPr lang="en-US" sz="6600">
                <a:solidFill>
                  <a:schemeClr val="accent1"/>
                </a:solidFill>
              </a:rPr>
              <a:t>Morning Tea!</a:t>
            </a:r>
          </a:p>
        </p:txBody>
      </p:sp>
      <p:sp useBgFill="1">
        <p:nvSpPr>
          <p:cNvPr id="10" name="Freeform: Shape 9">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1EE9FA0-2F57-7241-8EE0-8359D35F9048}"/>
              </a:ext>
            </a:extLst>
          </p:cNvPr>
          <p:cNvSpPr>
            <a:spLocks noGrp="1"/>
          </p:cNvSpPr>
          <p:nvPr>
            <p:ph type="subTitle" idx="1"/>
          </p:nvPr>
        </p:nvSpPr>
        <p:spPr>
          <a:xfrm>
            <a:off x="643466" y="2281574"/>
            <a:ext cx="3994015" cy="2294852"/>
          </a:xfrm>
          <a:effectLst/>
        </p:spPr>
        <p:txBody>
          <a:bodyPr anchor="ctr">
            <a:normAutofit/>
          </a:bodyPr>
          <a:lstStyle/>
          <a:p>
            <a:pPr algn="ctr"/>
            <a:r>
              <a:rPr lang="en-US" sz="2800"/>
              <a:t>See you in 15 mins</a:t>
            </a:r>
          </a:p>
        </p:txBody>
      </p:sp>
    </p:spTree>
    <p:extLst>
      <p:ext uri="{BB962C8B-B14F-4D97-AF65-F5344CB8AC3E}">
        <p14:creationId xmlns:p14="http://schemas.microsoft.com/office/powerpoint/2010/main" val="882497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0C523-6546-B043-9A39-1A24F8489EFF}"/>
              </a:ext>
            </a:extLst>
          </p:cNvPr>
          <p:cNvSpPr>
            <a:spLocks noGrp="1"/>
          </p:cNvSpPr>
          <p:nvPr>
            <p:ph type="title"/>
          </p:nvPr>
        </p:nvSpPr>
        <p:spPr/>
        <p:txBody>
          <a:bodyPr/>
          <a:lstStyle/>
          <a:p>
            <a:r>
              <a:rPr lang="en-US" dirty="0"/>
              <a:t>Networking 101</a:t>
            </a:r>
          </a:p>
        </p:txBody>
      </p:sp>
      <p:sp>
        <p:nvSpPr>
          <p:cNvPr id="3" name="Content Placeholder 2">
            <a:extLst>
              <a:ext uri="{FF2B5EF4-FFF2-40B4-BE49-F238E27FC236}">
                <a16:creationId xmlns:a16="http://schemas.microsoft.com/office/drawing/2014/main" id="{48AC333C-896B-EF4A-B441-59AC5421DBF1}"/>
              </a:ext>
            </a:extLst>
          </p:cNvPr>
          <p:cNvSpPr>
            <a:spLocks noGrp="1"/>
          </p:cNvSpPr>
          <p:nvPr>
            <p:ph sz="half" idx="1"/>
          </p:nvPr>
        </p:nvSpPr>
        <p:spPr/>
        <p:txBody>
          <a:bodyPr/>
          <a:lstStyle/>
          <a:p>
            <a:pPr marL="0" indent="0">
              <a:buNone/>
            </a:pPr>
            <a:r>
              <a:rPr lang="en-US" dirty="0"/>
              <a:t>Digital Copy:</a:t>
            </a:r>
          </a:p>
          <a:p>
            <a:pPr marL="0" indent="0">
              <a:buNone/>
            </a:pPr>
            <a:r>
              <a:rPr lang="en-US" dirty="0" err="1"/>
              <a:t>Jvns.ca</a:t>
            </a:r>
            <a:r>
              <a:rPr lang="en-US" dirty="0"/>
              <a:t>/networking-</a:t>
            </a:r>
            <a:r>
              <a:rPr lang="en-US" dirty="0" err="1"/>
              <a:t>zine.pdf</a:t>
            </a:r>
            <a:endParaRPr lang="en-US" dirty="0"/>
          </a:p>
          <a:p>
            <a:pPr marL="0" indent="0">
              <a:buNone/>
            </a:pPr>
            <a:r>
              <a:rPr lang="en-US" dirty="0"/>
              <a:t>Created by Julia Evans </a:t>
            </a:r>
          </a:p>
          <a:p>
            <a:pPr marL="0" indent="0">
              <a:buNone/>
            </a:pPr>
            <a:r>
              <a:rPr lang="en-US" dirty="0"/>
              <a:t>	 @b0rk </a:t>
            </a:r>
          </a:p>
        </p:txBody>
      </p:sp>
      <p:pic>
        <p:nvPicPr>
          <p:cNvPr id="6" name="Content Placeholder 5">
            <a:extLst>
              <a:ext uri="{FF2B5EF4-FFF2-40B4-BE49-F238E27FC236}">
                <a16:creationId xmlns:a16="http://schemas.microsoft.com/office/drawing/2014/main" id="{AA3EF665-7971-3E4A-82EF-16ECD5BB56DA}"/>
              </a:ext>
            </a:extLst>
          </p:cNvPr>
          <p:cNvPicPr>
            <a:picLocks noGrp="1" noChangeAspect="1"/>
          </p:cNvPicPr>
          <p:nvPr>
            <p:ph sz="half" idx="2"/>
          </p:nvPr>
        </p:nvPicPr>
        <p:blipFill>
          <a:blip r:embed="rId2"/>
          <a:stretch>
            <a:fillRect/>
          </a:stretch>
        </p:blipFill>
        <p:spPr>
          <a:xfrm>
            <a:off x="6722075" y="133472"/>
            <a:ext cx="4351712" cy="6591055"/>
          </a:xfrm>
        </p:spPr>
      </p:pic>
      <p:pic>
        <p:nvPicPr>
          <p:cNvPr id="8" name="Picture 7">
            <a:extLst>
              <a:ext uri="{FF2B5EF4-FFF2-40B4-BE49-F238E27FC236}">
                <a16:creationId xmlns:a16="http://schemas.microsoft.com/office/drawing/2014/main" id="{16272F57-E030-2848-880E-56C5A5169FA3}"/>
              </a:ext>
            </a:extLst>
          </p:cNvPr>
          <p:cNvPicPr>
            <a:picLocks noChangeAspect="1"/>
          </p:cNvPicPr>
          <p:nvPr/>
        </p:nvPicPr>
        <p:blipFill>
          <a:blip r:embed="rId3">
            <a:duotone>
              <a:schemeClr val="accent1">
                <a:shade val="45000"/>
                <a:satMod val="135000"/>
              </a:schemeClr>
              <a:prstClr val="white"/>
            </a:duotone>
          </a:blip>
          <a:stretch>
            <a:fillRect/>
          </a:stretch>
        </p:blipFill>
        <p:spPr>
          <a:xfrm>
            <a:off x="853915" y="4409301"/>
            <a:ext cx="528595" cy="528595"/>
          </a:xfrm>
          <a:prstGeom prst="rect">
            <a:avLst/>
          </a:prstGeom>
        </p:spPr>
      </p:pic>
    </p:spTree>
    <p:extLst>
      <p:ext uri="{BB962C8B-B14F-4D97-AF65-F5344CB8AC3E}">
        <p14:creationId xmlns:p14="http://schemas.microsoft.com/office/powerpoint/2010/main" val="22025201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270790" y="2626879"/>
            <a:ext cx="8835081" cy="370468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999838"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3685373"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6" name="Picture 5">
            <a:extLst>
              <a:ext uri="{FF2B5EF4-FFF2-40B4-BE49-F238E27FC236}">
                <a16:creationId xmlns:a16="http://schemas.microsoft.com/office/drawing/2014/main" id="{06B5186E-126F-1E43-A8CC-891A30E6F63D}"/>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6663172" y="3950108"/>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489421" y="4299437"/>
            <a:ext cx="1532238" cy="307777"/>
          </a:xfrm>
          <a:prstGeom prst="rect">
            <a:avLst/>
          </a:prstGeom>
          <a:noFill/>
        </p:spPr>
        <p:txBody>
          <a:bodyPr wrap="square" rtlCol="0">
            <a:spAutoFit/>
          </a:bodyPr>
          <a:lstStyle/>
          <a:p>
            <a:pPr algn="ctr"/>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2531389" y="4534639"/>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4437448" y="4264942"/>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606585" y="4089691"/>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154031" y="4534639"/>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758985" y="4242091"/>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6929690" y="3489990"/>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7661053" y="4534639"/>
            <a:ext cx="1757267" cy="715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4" name="TextBox 33">
            <a:extLst>
              <a:ext uri="{FF2B5EF4-FFF2-40B4-BE49-F238E27FC236}">
                <a16:creationId xmlns:a16="http://schemas.microsoft.com/office/drawing/2014/main" id="{7A6D3840-2199-994B-A5E8-79F158ACFB3E}"/>
              </a:ext>
            </a:extLst>
          </p:cNvPr>
          <p:cNvSpPr txBox="1"/>
          <p:nvPr/>
        </p:nvSpPr>
        <p:spPr>
          <a:xfrm>
            <a:off x="9171468" y="1921011"/>
            <a:ext cx="2613929" cy="2062103"/>
          </a:xfrm>
          <a:prstGeom prst="rect">
            <a:avLst/>
          </a:prstGeom>
          <a:solidFill>
            <a:schemeClr val="tx1"/>
          </a:solidFill>
        </p:spPr>
        <p:txBody>
          <a:bodyPr wrap="square" rtlCol="0">
            <a:spAutoFit/>
          </a:bodyPr>
          <a:lstStyle/>
          <a:p>
            <a:r>
              <a:rPr lang="en-US" sz="1600" dirty="0">
                <a:solidFill>
                  <a:schemeClr val="bg1"/>
                </a:solidFill>
              </a:rPr>
              <a:t>VPC + Subnets</a:t>
            </a:r>
          </a:p>
          <a:p>
            <a:r>
              <a:rPr lang="en-US" sz="1600" dirty="0">
                <a:solidFill>
                  <a:schemeClr val="bg1"/>
                </a:solidFill>
              </a:rPr>
              <a:t>Internet Gateway</a:t>
            </a:r>
          </a:p>
          <a:p>
            <a:r>
              <a:rPr lang="en-US" sz="1600" dirty="0">
                <a:solidFill>
                  <a:schemeClr val="bg1"/>
                </a:solidFill>
              </a:rPr>
              <a:t>Private + Public Route Table</a:t>
            </a:r>
          </a:p>
          <a:p>
            <a:r>
              <a:rPr lang="en-US" sz="1600" dirty="0">
                <a:solidFill>
                  <a:schemeClr val="bg1"/>
                </a:solidFill>
              </a:rPr>
              <a:t>NAT Instance</a:t>
            </a:r>
          </a:p>
          <a:p>
            <a:r>
              <a:rPr lang="en-US" sz="1600" dirty="0">
                <a:solidFill>
                  <a:schemeClr val="bg1"/>
                </a:solidFill>
              </a:rPr>
              <a:t>Security Group</a:t>
            </a:r>
          </a:p>
          <a:p>
            <a:r>
              <a:rPr lang="en-US" sz="1600" dirty="0">
                <a:solidFill>
                  <a:schemeClr val="bg1"/>
                </a:solidFill>
              </a:rPr>
              <a:t>Public Load Balancer</a:t>
            </a:r>
          </a:p>
          <a:p>
            <a:r>
              <a:rPr lang="en-US" sz="1600" dirty="0">
                <a:solidFill>
                  <a:schemeClr val="bg1"/>
                </a:solidFill>
              </a:rPr>
              <a:t>Private Servers</a:t>
            </a:r>
          </a:p>
        </p:txBody>
      </p: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4594200" y="5069158"/>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4647445" y="5230640"/>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181082" y="4037827"/>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1419968" y="4848024"/>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6473124" y="3232506"/>
            <a:ext cx="1422253" cy="261610"/>
          </a:xfrm>
          <a:prstGeom prst="rect">
            <a:avLst/>
          </a:prstGeom>
          <a:noFill/>
        </p:spPr>
        <p:txBody>
          <a:bodyPr wrap="square" rtlCol="0">
            <a:spAutoFit/>
          </a:bodyPr>
          <a:lstStyle/>
          <a:p>
            <a:pPr algn="ctr"/>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7365957" y="4748960"/>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1359234" y="5426410"/>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1787304" y="5016069"/>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2330142" y="5365441"/>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274783" y="5365442"/>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7295606" y="5010570"/>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508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7BE8F-C7E9-8F45-9FB7-182CB0F64365}"/>
              </a:ext>
            </a:extLst>
          </p:cNvPr>
          <p:cNvSpPr>
            <a:spLocks noGrp="1"/>
          </p:cNvSpPr>
          <p:nvPr>
            <p:ph type="title" idx="4294967295"/>
          </p:nvPr>
        </p:nvSpPr>
        <p:spPr>
          <a:xfrm>
            <a:off x="0" y="125413"/>
            <a:ext cx="10571163" cy="971550"/>
          </a:xfrm>
        </p:spPr>
        <p:txBody>
          <a:bodyPr anchor="t"/>
          <a:lstStyle/>
          <a:p>
            <a:r>
              <a:rPr lang="en-US" sz="1800" dirty="0"/>
              <a:t>REFRESHER: Networking </a:t>
            </a:r>
            <a:r>
              <a:rPr lang="en-AU" sz="1800" dirty="0"/>
              <a:t>OSI Model</a:t>
            </a:r>
            <a:r>
              <a:rPr lang="en-AU" sz="1800" b="0" dirty="0"/>
              <a:t> (Open Systems Interconnection)</a:t>
            </a:r>
            <a:endParaRPr lang="en-US" sz="1800" dirty="0"/>
          </a:p>
        </p:txBody>
      </p:sp>
      <p:graphicFrame>
        <p:nvGraphicFramePr>
          <p:cNvPr id="3" name="Diagram 2">
            <a:extLst>
              <a:ext uri="{FF2B5EF4-FFF2-40B4-BE49-F238E27FC236}">
                <a16:creationId xmlns:a16="http://schemas.microsoft.com/office/drawing/2014/main" id="{C0741567-E9D2-AE42-A848-7906D25D1D12}"/>
              </a:ext>
            </a:extLst>
          </p:cNvPr>
          <p:cNvGraphicFramePr/>
          <p:nvPr>
            <p:extLst>
              <p:ext uri="{D42A27DB-BD31-4B8C-83A1-F6EECF244321}">
                <p14:modId xmlns:p14="http://schemas.microsoft.com/office/powerpoint/2010/main" val="4031762817"/>
              </p:ext>
            </p:extLst>
          </p:nvPr>
        </p:nvGraphicFramePr>
        <p:xfrm>
          <a:off x="2032000" y="719666"/>
          <a:ext cx="9435070" cy="58294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rame 8">
            <a:extLst>
              <a:ext uri="{FF2B5EF4-FFF2-40B4-BE49-F238E27FC236}">
                <a16:creationId xmlns:a16="http://schemas.microsoft.com/office/drawing/2014/main" id="{974DB7A6-755C-5C41-ACDA-A360CE429365}"/>
              </a:ext>
            </a:extLst>
          </p:cNvPr>
          <p:cNvSpPr/>
          <p:nvPr/>
        </p:nvSpPr>
        <p:spPr>
          <a:xfrm>
            <a:off x="1927655" y="3991232"/>
            <a:ext cx="9625914" cy="96382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873769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Intro to AWS Networking Resources</a:t>
            </a:r>
          </a:p>
        </p:txBody>
      </p:sp>
      <p:sp>
        <p:nvSpPr>
          <p:cNvPr id="3" name="Content Placeholder 2">
            <a:extLst>
              <a:ext uri="{FF2B5EF4-FFF2-40B4-BE49-F238E27FC236}">
                <a16:creationId xmlns:a16="http://schemas.microsoft.com/office/drawing/2014/main" id="{5663AC1E-D378-CE48-802A-D49512951816}"/>
              </a:ext>
            </a:extLst>
          </p:cNvPr>
          <p:cNvSpPr>
            <a:spLocks noGrp="1"/>
          </p:cNvSpPr>
          <p:nvPr>
            <p:ph idx="1"/>
          </p:nvPr>
        </p:nvSpPr>
        <p:spPr>
          <a:xfrm>
            <a:off x="818712" y="2222287"/>
            <a:ext cx="5105010" cy="3904193"/>
          </a:xfrm>
        </p:spPr>
        <p:txBody>
          <a:bodyPr>
            <a:normAutofit fontScale="92500" lnSpcReduction="20000"/>
          </a:bodyPr>
          <a:lstStyle/>
          <a:p>
            <a:pPr>
              <a:buFont typeface="+mj-lt"/>
              <a:buAutoNum type="arabicPeriod"/>
            </a:pPr>
            <a:r>
              <a:rPr lang="en-US" dirty="0">
                <a:solidFill>
                  <a:schemeClr val="bg1"/>
                </a:solidFill>
              </a:rPr>
              <a:t>Virtual Private Cloud (VPC)</a:t>
            </a:r>
          </a:p>
          <a:p>
            <a:pPr>
              <a:buFont typeface="+mj-lt"/>
              <a:buAutoNum type="arabicPeriod"/>
            </a:pPr>
            <a:r>
              <a:rPr lang="en-US" dirty="0">
                <a:solidFill>
                  <a:schemeClr val="bg1"/>
                </a:solidFill>
              </a:rPr>
              <a:t>CIDR Range</a:t>
            </a:r>
          </a:p>
          <a:p>
            <a:pPr>
              <a:buFont typeface="+mj-lt"/>
              <a:buAutoNum type="arabicPeriod"/>
            </a:pPr>
            <a:r>
              <a:rPr lang="en-US" dirty="0">
                <a:solidFill>
                  <a:schemeClr val="bg1"/>
                </a:solidFill>
              </a:rPr>
              <a:t>Subnets</a:t>
            </a:r>
          </a:p>
          <a:p>
            <a:pPr>
              <a:buFont typeface="+mj-lt"/>
              <a:buAutoNum type="arabicPeriod"/>
            </a:pPr>
            <a:r>
              <a:rPr lang="en-US" dirty="0">
                <a:solidFill>
                  <a:schemeClr val="bg1"/>
                </a:solidFill>
              </a:rPr>
              <a:t>Internet Gateway (IGW)</a:t>
            </a:r>
          </a:p>
          <a:p>
            <a:pPr>
              <a:buFont typeface="+mj-lt"/>
              <a:buAutoNum type="arabicPeriod"/>
            </a:pPr>
            <a:r>
              <a:rPr lang="en-US" dirty="0">
                <a:solidFill>
                  <a:schemeClr val="bg1"/>
                </a:solidFill>
              </a:rPr>
              <a:t>NAT Instance</a:t>
            </a:r>
          </a:p>
          <a:p>
            <a:pPr>
              <a:buFont typeface="+mj-lt"/>
              <a:buAutoNum type="arabicPeriod"/>
            </a:pPr>
            <a:r>
              <a:rPr lang="en-US" dirty="0">
                <a:solidFill>
                  <a:schemeClr val="bg1"/>
                </a:solidFill>
              </a:rPr>
              <a:t>Direct Connect/VPN</a:t>
            </a:r>
          </a:p>
          <a:p>
            <a:pPr>
              <a:buFont typeface="+mj-lt"/>
              <a:buAutoNum type="arabicPeriod"/>
            </a:pPr>
            <a:r>
              <a:rPr lang="en-US" dirty="0">
                <a:solidFill>
                  <a:schemeClr val="bg1"/>
                </a:solidFill>
              </a:rPr>
              <a:t>VPC Peering</a:t>
            </a:r>
          </a:p>
          <a:p>
            <a:pPr>
              <a:buFont typeface="+mj-lt"/>
              <a:buAutoNum type="arabicPeriod"/>
            </a:pPr>
            <a:r>
              <a:rPr lang="en-US" dirty="0">
                <a:solidFill>
                  <a:schemeClr val="bg1"/>
                </a:solidFill>
              </a:rPr>
              <a:t>Route Table</a:t>
            </a:r>
          </a:p>
          <a:p>
            <a:pPr>
              <a:buFont typeface="+mj-lt"/>
              <a:buAutoNum type="arabicPeriod"/>
            </a:pPr>
            <a:r>
              <a:rPr lang="en-US" dirty="0">
                <a:solidFill>
                  <a:schemeClr val="bg1"/>
                </a:solidFill>
              </a:rPr>
              <a:t>Security Groups</a:t>
            </a:r>
          </a:p>
          <a:p>
            <a:pPr>
              <a:buFont typeface="+mj-lt"/>
              <a:buAutoNum type="arabicPeriod"/>
            </a:pPr>
            <a:r>
              <a:rPr lang="en-US" dirty="0">
                <a:solidFill>
                  <a:schemeClr val="bg1"/>
                </a:solidFill>
              </a:rPr>
              <a:t>Load Balancer</a:t>
            </a:r>
          </a:p>
          <a:p>
            <a:pPr>
              <a:buFont typeface="+mj-lt"/>
              <a:buAutoNum type="arabicPeriod"/>
            </a:pPr>
            <a:r>
              <a:rPr lang="en-US" dirty="0">
                <a:solidFill>
                  <a:schemeClr val="bg1"/>
                </a:solidFill>
              </a:rPr>
              <a:t>Systems Manager Agent (SSM Agent)</a:t>
            </a: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222287"/>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mj-lt"/>
              <a:buAutoNum type="alphaUcPeriod"/>
            </a:pPr>
            <a:r>
              <a:rPr lang="en-US" dirty="0">
                <a:solidFill>
                  <a:schemeClr val="bg1"/>
                </a:solidFill>
              </a:rPr>
              <a:t>Defines where network traffic can go</a:t>
            </a:r>
          </a:p>
          <a:p>
            <a:pPr>
              <a:buFont typeface="+mj-lt"/>
              <a:buAutoNum type="alphaUcPeriod"/>
            </a:pPr>
            <a:r>
              <a:rPr lang="en-AU" dirty="0">
                <a:solidFill>
                  <a:schemeClr val="bg1"/>
                </a:solidFill>
              </a:rPr>
              <a:t>Isolated part of the cloud of your AWS services</a:t>
            </a:r>
          </a:p>
          <a:p>
            <a:pPr>
              <a:buFont typeface="+mj-lt"/>
              <a:buAutoNum type="alphaUcPeriod"/>
            </a:pPr>
            <a:r>
              <a:rPr lang="en-US" dirty="0">
                <a:solidFill>
                  <a:schemeClr val="bg1"/>
                </a:solidFill>
              </a:rPr>
              <a:t>Connecting VPCs</a:t>
            </a:r>
            <a:endParaRPr lang="en-AU" dirty="0">
              <a:solidFill>
                <a:schemeClr val="bg1"/>
              </a:solidFill>
            </a:endParaRPr>
          </a:p>
          <a:p>
            <a:pPr>
              <a:buFont typeface="+mj-lt"/>
              <a:buAutoNum type="alphaUcPeriod"/>
            </a:pPr>
            <a:r>
              <a:rPr lang="en-US" dirty="0">
                <a:solidFill>
                  <a:schemeClr val="bg1"/>
                </a:solidFill>
              </a:rPr>
              <a:t>Connects your VPC to the internet</a:t>
            </a:r>
          </a:p>
          <a:p>
            <a:pPr>
              <a:buFont typeface="+mj-lt"/>
              <a:buAutoNum type="alphaUcPeriod"/>
            </a:pPr>
            <a:r>
              <a:rPr lang="en-AU" sz="1500" dirty="0">
                <a:solidFill>
                  <a:schemeClr val="bg1"/>
                </a:solidFill>
              </a:rPr>
              <a:t>A managed AWS service that distributes traffic to targets you specify</a:t>
            </a:r>
            <a:endParaRPr lang="en-US" sz="1500" dirty="0">
              <a:solidFill>
                <a:schemeClr val="bg1"/>
              </a:solidFill>
            </a:endParaRPr>
          </a:p>
          <a:p>
            <a:pPr>
              <a:buFont typeface="+mj-lt"/>
              <a:buAutoNum type="alphaUcPeriod"/>
            </a:pPr>
            <a:r>
              <a:rPr lang="en-US" dirty="0">
                <a:solidFill>
                  <a:schemeClr val="bg1"/>
                </a:solidFill>
              </a:rPr>
              <a:t>Securely connect a private subnet to a public subnet</a:t>
            </a:r>
          </a:p>
          <a:p>
            <a:pPr>
              <a:buFont typeface="+mj-lt"/>
              <a:buAutoNum type="alphaUcPeriod"/>
            </a:pPr>
            <a:r>
              <a:rPr lang="en-US" dirty="0">
                <a:solidFill>
                  <a:schemeClr val="bg1"/>
                </a:solidFill>
              </a:rPr>
              <a:t>A subset of your VPC</a:t>
            </a:r>
          </a:p>
          <a:p>
            <a:pPr>
              <a:buFont typeface="+mj-lt"/>
              <a:buAutoNum type="alphaUcPeriod"/>
            </a:pPr>
            <a:r>
              <a:rPr lang="en-US" dirty="0">
                <a:solidFill>
                  <a:schemeClr val="bg1"/>
                </a:solidFill>
              </a:rPr>
              <a:t>Securely connect your VPC to on-prem infrastructure</a:t>
            </a:r>
          </a:p>
          <a:p>
            <a:pPr>
              <a:buFont typeface="+mj-lt"/>
              <a:buAutoNum type="alphaUcPeriod"/>
            </a:pPr>
            <a:r>
              <a:rPr lang="en-US" dirty="0">
                <a:solidFill>
                  <a:schemeClr val="bg1"/>
                </a:solidFill>
              </a:rPr>
              <a:t>Set of rules to block/allow inbound/outbound network traffic</a:t>
            </a:r>
          </a:p>
          <a:p>
            <a:pPr>
              <a:buFont typeface="+mj-lt"/>
              <a:buAutoNum type="alphaUcPeriod"/>
            </a:pPr>
            <a:r>
              <a:rPr lang="en-US" dirty="0">
                <a:solidFill>
                  <a:schemeClr val="bg1"/>
                </a:solidFill>
              </a:rPr>
              <a:t>Determines number of IPs your VPC can have</a:t>
            </a:r>
          </a:p>
          <a:p>
            <a:pPr>
              <a:buFont typeface="+mj-lt"/>
              <a:buAutoNum type="alphaUcPeriod"/>
            </a:pPr>
            <a:r>
              <a:rPr lang="en-US" dirty="0">
                <a:solidFill>
                  <a:schemeClr val="bg1"/>
                </a:solidFill>
              </a:rPr>
              <a:t>An agent to run a Systems Manager to update, manage, and configure an EC2</a:t>
            </a:r>
          </a:p>
        </p:txBody>
      </p:sp>
      <p:cxnSp>
        <p:nvCxnSpPr>
          <p:cNvPr id="7" name="Straight Arrow Connector 6">
            <a:extLst>
              <a:ext uri="{FF2B5EF4-FFF2-40B4-BE49-F238E27FC236}">
                <a16:creationId xmlns:a16="http://schemas.microsoft.com/office/drawing/2014/main" id="{285C6FAA-1C33-3546-8D84-642B1D3558C4}"/>
              </a:ext>
            </a:extLst>
          </p:cNvPr>
          <p:cNvCxnSpPr>
            <a:cxnSpLocks/>
          </p:cNvCxnSpPr>
          <p:nvPr/>
        </p:nvCxnSpPr>
        <p:spPr>
          <a:xfrm>
            <a:off x="4127156" y="2422792"/>
            <a:ext cx="1968842" cy="266443"/>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8" name="Straight Arrow Connector 7">
            <a:extLst>
              <a:ext uri="{FF2B5EF4-FFF2-40B4-BE49-F238E27FC236}">
                <a16:creationId xmlns:a16="http://schemas.microsoft.com/office/drawing/2014/main" id="{65ED8095-F97E-9C48-91A6-A55832804D1C}"/>
              </a:ext>
            </a:extLst>
          </p:cNvPr>
          <p:cNvCxnSpPr>
            <a:cxnSpLocks/>
          </p:cNvCxnSpPr>
          <p:nvPr/>
        </p:nvCxnSpPr>
        <p:spPr>
          <a:xfrm>
            <a:off x="2594112" y="2780270"/>
            <a:ext cx="3520199" cy="2886307"/>
          </a:xfrm>
          <a:prstGeom prst="straightConnector1">
            <a:avLst/>
          </a:prstGeom>
          <a:ln w="41275">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757EF58C-B97E-F548-8E3A-13762E6B23DB}"/>
              </a:ext>
            </a:extLst>
          </p:cNvPr>
          <p:cNvCxnSpPr>
            <a:cxnSpLocks/>
          </p:cNvCxnSpPr>
          <p:nvPr/>
        </p:nvCxnSpPr>
        <p:spPr>
          <a:xfrm>
            <a:off x="2176670" y="3171716"/>
            <a:ext cx="3937641" cy="1345628"/>
          </a:xfrm>
          <a:prstGeom prst="straightConnector1">
            <a:avLst/>
          </a:prstGeom>
          <a:ln w="41275">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90F254BA-11AD-5441-8E62-288C4DE249A7}"/>
              </a:ext>
            </a:extLst>
          </p:cNvPr>
          <p:cNvCxnSpPr>
            <a:cxnSpLocks/>
          </p:cNvCxnSpPr>
          <p:nvPr/>
        </p:nvCxnSpPr>
        <p:spPr>
          <a:xfrm flipV="1">
            <a:off x="3842951" y="3301182"/>
            <a:ext cx="2289673" cy="18420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3785AEB8-B675-834B-82FB-A5082CB8DAB1}"/>
              </a:ext>
            </a:extLst>
          </p:cNvPr>
          <p:cNvCxnSpPr>
            <a:cxnSpLocks/>
            <a:endCxn id="5" idx="1"/>
          </p:cNvCxnSpPr>
          <p:nvPr/>
        </p:nvCxnSpPr>
        <p:spPr>
          <a:xfrm>
            <a:off x="2702457" y="3887917"/>
            <a:ext cx="3393542" cy="382479"/>
          </a:xfrm>
          <a:prstGeom prst="straightConnector1">
            <a:avLst/>
          </a:prstGeom>
          <a:ln w="41275">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65CC573F-C417-A749-BD96-709E3FC76087}"/>
              </a:ext>
            </a:extLst>
          </p:cNvPr>
          <p:cNvCxnSpPr>
            <a:cxnSpLocks/>
          </p:cNvCxnSpPr>
          <p:nvPr/>
        </p:nvCxnSpPr>
        <p:spPr>
          <a:xfrm>
            <a:off x="3468757" y="4156986"/>
            <a:ext cx="2627241" cy="537344"/>
          </a:xfrm>
          <a:prstGeom prst="straightConnector1">
            <a:avLst/>
          </a:prstGeom>
          <a:ln w="41275">
            <a:solidFill>
              <a:schemeClr val="accent6">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C329132E-D7D5-EE41-98B2-E5F35094D6B9}"/>
              </a:ext>
            </a:extLst>
          </p:cNvPr>
          <p:cNvCxnSpPr>
            <a:cxnSpLocks/>
          </p:cNvCxnSpPr>
          <p:nvPr/>
        </p:nvCxnSpPr>
        <p:spPr>
          <a:xfrm flipV="1">
            <a:off x="2684144" y="2979496"/>
            <a:ext cx="3430166" cy="1617417"/>
          </a:xfrm>
          <a:prstGeom prst="straightConnector1">
            <a:avLst/>
          </a:prstGeom>
          <a:ln w="41275">
            <a:solidFill>
              <a:schemeClr val="accent5">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17CE8245-4C63-064B-9BCE-EA34A22E4F47}"/>
              </a:ext>
            </a:extLst>
          </p:cNvPr>
          <p:cNvCxnSpPr>
            <a:cxnSpLocks/>
          </p:cNvCxnSpPr>
          <p:nvPr/>
        </p:nvCxnSpPr>
        <p:spPr>
          <a:xfrm flipV="1">
            <a:off x="2594113" y="2422793"/>
            <a:ext cx="3520197" cy="2497077"/>
          </a:xfrm>
          <a:prstGeom prst="straightConnector1">
            <a:avLst/>
          </a:prstGeom>
          <a:ln w="41275">
            <a:solidFill>
              <a:schemeClr val="accent3">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A16C8CEF-07CD-3641-B110-658830049085}"/>
              </a:ext>
            </a:extLst>
          </p:cNvPr>
          <p:cNvCxnSpPr>
            <a:cxnSpLocks/>
          </p:cNvCxnSpPr>
          <p:nvPr/>
        </p:nvCxnSpPr>
        <p:spPr>
          <a:xfrm flipV="1">
            <a:off x="2958836" y="5163054"/>
            <a:ext cx="3155474" cy="119273"/>
          </a:xfrm>
          <a:prstGeom prst="straightConnector1">
            <a:avLst/>
          </a:prstGeom>
          <a:ln w="41275">
            <a:solidFill>
              <a:schemeClr val="accent5">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F0987AED-ED50-E247-ABC8-5C0EECD3636C}"/>
              </a:ext>
            </a:extLst>
          </p:cNvPr>
          <p:cNvCxnSpPr/>
          <p:nvPr/>
        </p:nvCxnSpPr>
        <p:spPr>
          <a:xfrm flipV="1">
            <a:off x="2905286" y="3632886"/>
            <a:ext cx="3209024" cy="2033691"/>
          </a:xfrm>
          <a:prstGeom prst="straightConnector1">
            <a:avLst/>
          </a:prstGeom>
          <a:ln w="41275">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9411729F-17CB-C943-8455-D63EC09912A7}"/>
              </a:ext>
            </a:extLst>
          </p:cNvPr>
          <p:cNvCxnSpPr>
            <a:cxnSpLocks/>
          </p:cNvCxnSpPr>
          <p:nvPr/>
        </p:nvCxnSpPr>
        <p:spPr>
          <a:xfrm>
            <a:off x="5221224" y="5836892"/>
            <a:ext cx="893086" cy="13233"/>
          </a:xfrm>
          <a:prstGeom prst="straightConnector1">
            <a:avLst/>
          </a:prstGeom>
          <a:ln w="41275">
            <a:solidFill>
              <a:srgbClr val="00B05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550983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36EC-50D5-174E-BE02-B15D96B47BA2}"/>
              </a:ext>
            </a:extLst>
          </p:cNvPr>
          <p:cNvSpPr>
            <a:spLocks noGrp="1"/>
          </p:cNvSpPr>
          <p:nvPr>
            <p:ph type="title"/>
          </p:nvPr>
        </p:nvSpPr>
        <p:spPr/>
        <p:txBody>
          <a:bodyPr/>
          <a:lstStyle/>
          <a:p>
            <a:r>
              <a:rPr lang="en-US" dirty="0"/>
              <a:t>IPs and CIDR Ranges</a:t>
            </a:r>
          </a:p>
        </p:txBody>
      </p:sp>
      <p:sp>
        <p:nvSpPr>
          <p:cNvPr id="3" name="Content Placeholder 2">
            <a:extLst>
              <a:ext uri="{FF2B5EF4-FFF2-40B4-BE49-F238E27FC236}">
                <a16:creationId xmlns:a16="http://schemas.microsoft.com/office/drawing/2014/main" id="{0E1EBC53-E48F-AB40-ADAA-D7566CF78525}"/>
              </a:ext>
            </a:extLst>
          </p:cNvPr>
          <p:cNvSpPr>
            <a:spLocks noGrp="1"/>
          </p:cNvSpPr>
          <p:nvPr>
            <p:ph idx="1"/>
          </p:nvPr>
        </p:nvSpPr>
        <p:spPr/>
        <p:txBody>
          <a:bodyPr>
            <a:normAutofit/>
          </a:bodyPr>
          <a:lstStyle/>
          <a:p>
            <a:pPr marL="0" indent="0">
              <a:buNone/>
            </a:pPr>
            <a:r>
              <a:rPr lang="en-US" sz="2000" b="1" dirty="0"/>
              <a:t>IPs</a:t>
            </a:r>
          </a:p>
          <a:p>
            <a:pPr marL="0" indent="0">
              <a:buNone/>
            </a:pPr>
            <a:r>
              <a:rPr lang="en-US" dirty="0"/>
              <a:t>“</a:t>
            </a:r>
            <a:r>
              <a:rPr lang="en-AU" dirty="0"/>
              <a:t>Its routing function enables internetworking, and essentially establishes the Internet.”</a:t>
            </a:r>
            <a:endParaRPr lang="en-US" dirty="0"/>
          </a:p>
          <a:p>
            <a:pPr marL="0" indent="0">
              <a:buNone/>
            </a:pPr>
            <a:endParaRPr lang="en-US" dirty="0"/>
          </a:p>
          <a:p>
            <a:pPr marL="0" indent="0">
              <a:buNone/>
            </a:pPr>
            <a:r>
              <a:rPr lang="en-US" sz="2000" b="1" dirty="0"/>
              <a:t>CIDR</a:t>
            </a:r>
          </a:p>
          <a:p>
            <a:pPr marL="0" indent="0">
              <a:buNone/>
            </a:pPr>
            <a:r>
              <a:rPr lang="en-US" dirty="0"/>
              <a:t>“</a:t>
            </a:r>
            <a:r>
              <a:rPr lang="en-AU" b="1" dirty="0"/>
              <a:t>Classless Inter-Domain Routing</a:t>
            </a:r>
            <a:r>
              <a:rPr lang="en-AU" dirty="0"/>
              <a:t> (</a:t>
            </a:r>
            <a:r>
              <a:rPr lang="en-AU" b="1" dirty="0"/>
              <a:t>CIDR</a:t>
            </a:r>
            <a:r>
              <a:rPr lang="en-AU" dirty="0"/>
              <a:t> /ˈsaɪdər, ˈsɪ-/) is a method for allocating IP addresses and IP routing.”</a:t>
            </a:r>
          </a:p>
        </p:txBody>
      </p:sp>
    </p:spTree>
    <p:extLst>
      <p:ext uri="{BB962C8B-B14F-4D97-AF65-F5344CB8AC3E}">
        <p14:creationId xmlns:p14="http://schemas.microsoft.com/office/powerpoint/2010/main" val="677345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IP’s in more detail…</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pPr algn="l"/>
            <a:r>
              <a:rPr lang="en-AU" dirty="0"/>
              <a:t>Basics</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IP addresses contain 4 octets, each consisting of 8 bits giving values between 0 and 255 🤯</a:t>
            </a:r>
          </a:p>
          <a:p>
            <a:r>
              <a:rPr lang="en-AU" dirty="0"/>
              <a:t>The ‘netmask’ designates how many available addresses are in the block – this is number after the /x</a:t>
            </a:r>
          </a:p>
          <a:p>
            <a:r>
              <a:rPr lang="en-AU" dirty="0"/>
              <a:t>The smaller the netmask, the more IP’s that are available</a:t>
            </a:r>
            <a:endParaRPr lang="en-US" dirty="0"/>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r>
              <a:rPr lang="en-AU" dirty="0"/>
              <a:t>An IP address is composed of two parts:</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b="1" dirty="0"/>
              <a:t>The Network ID: </a:t>
            </a:r>
            <a:r>
              <a:rPr lang="en-AU" dirty="0"/>
              <a:t>The Network ID represents the first three groups of digits from the IP address. It marks the network the devices are connected to. </a:t>
            </a:r>
            <a:r>
              <a:rPr lang="en-AU" i="1" dirty="0"/>
              <a:t>For example, the IP 193.164.2.35, the network ID is 193.164.2.</a:t>
            </a:r>
          </a:p>
          <a:p>
            <a:r>
              <a:rPr lang="en-AU" b="1" dirty="0"/>
              <a:t>The Host ID: </a:t>
            </a:r>
            <a:r>
              <a:rPr lang="en-AU" dirty="0"/>
              <a:t>The last group of digits from the IP address labels the specific device. </a:t>
            </a:r>
            <a:r>
              <a:rPr lang="en-AU" i="1" dirty="0"/>
              <a:t>In this example 193.164.2.35, the host ID would be 35.</a:t>
            </a:r>
          </a:p>
        </p:txBody>
      </p:sp>
    </p:spTree>
    <p:extLst>
      <p:ext uri="{BB962C8B-B14F-4D97-AF65-F5344CB8AC3E}">
        <p14:creationId xmlns:p14="http://schemas.microsoft.com/office/powerpoint/2010/main" val="42899444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9341-6543-D842-AB59-9C1F12DDE768}"/>
              </a:ext>
            </a:extLst>
          </p:cNvPr>
          <p:cNvSpPr>
            <a:spLocks noGrp="1"/>
          </p:cNvSpPr>
          <p:nvPr>
            <p:ph type="title"/>
          </p:nvPr>
        </p:nvSpPr>
        <p:spPr/>
        <p:txBody>
          <a:bodyPr/>
          <a:lstStyle/>
          <a:p>
            <a:r>
              <a:rPr lang="en-US" dirty="0"/>
              <a:t>Welcome!</a:t>
            </a:r>
          </a:p>
        </p:txBody>
      </p:sp>
      <p:sp>
        <p:nvSpPr>
          <p:cNvPr id="3" name="Text Placeholder 2">
            <a:extLst>
              <a:ext uri="{FF2B5EF4-FFF2-40B4-BE49-F238E27FC236}">
                <a16:creationId xmlns:a16="http://schemas.microsoft.com/office/drawing/2014/main" id="{2CE81B98-1217-3B4E-8C16-9B24CC24A1B3}"/>
              </a:ext>
            </a:extLst>
          </p:cNvPr>
          <p:cNvSpPr>
            <a:spLocks noGrp="1"/>
          </p:cNvSpPr>
          <p:nvPr>
            <p:ph type="body" idx="1"/>
          </p:nvPr>
        </p:nvSpPr>
        <p:spPr/>
        <p:txBody>
          <a:bodyPr/>
          <a:lstStyle/>
          <a:p>
            <a:endParaRPr lang="en-US" dirty="0"/>
          </a:p>
        </p:txBody>
      </p:sp>
      <p:sp>
        <p:nvSpPr>
          <p:cNvPr id="4" name="Text Placeholder 3">
            <a:extLst>
              <a:ext uri="{FF2B5EF4-FFF2-40B4-BE49-F238E27FC236}">
                <a16:creationId xmlns:a16="http://schemas.microsoft.com/office/drawing/2014/main" id="{7146F8AA-4F8B-BF48-ACF6-FE2CAC37922E}"/>
              </a:ext>
            </a:extLst>
          </p:cNvPr>
          <p:cNvSpPr>
            <a:spLocks noGrp="1"/>
          </p:cNvSpPr>
          <p:nvPr>
            <p:ph type="body" sz="quarter" idx="16"/>
          </p:nvPr>
        </p:nvSpPr>
        <p:spPr/>
        <p:txBody>
          <a:bodyPr>
            <a:normAutofit/>
          </a:bodyPr>
          <a:lstStyle/>
          <a:p>
            <a:r>
              <a:rPr lang="en-US" dirty="0"/>
              <a:t>Agenda:</a:t>
            </a:r>
          </a:p>
          <a:p>
            <a:pPr lvl="1"/>
            <a:r>
              <a:rPr lang="en-US" dirty="0"/>
              <a:t>Express AWS Primer</a:t>
            </a:r>
          </a:p>
          <a:p>
            <a:r>
              <a:rPr lang="en-US" dirty="0"/>
              <a:t>Morning Tea 10:15am-10:30am</a:t>
            </a:r>
          </a:p>
          <a:p>
            <a:pPr lvl="1"/>
            <a:r>
              <a:rPr lang="en-US" dirty="0"/>
              <a:t>Express Networking Primer</a:t>
            </a:r>
          </a:p>
          <a:p>
            <a:r>
              <a:rPr lang="en-US" dirty="0"/>
              <a:t>Lunch 12pm-12:45pm</a:t>
            </a:r>
          </a:p>
          <a:p>
            <a:pPr lvl="1"/>
            <a:r>
              <a:rPr lang="en-US" dirty="0"/>
              <a:t>Setting up our Cloud Network</a:t>
            </a:r>
          </a:p>
          <a:p>
            <a:r>
              <a:rPr lang="en-US" dirty="0"/>
              <a:t>Afternoon Tea 2pm-2.15pm</a:t>
            </a:r>
          </a:p>
          <a:p>
            <a:pPr lvl="1"/>
            <a:r>
              <a:rPr lang="en-US" dirty="0"/>
              <a:t>Network Testing</a:t>
            </a:r>
          </a:p>
          <a:p>
            <a:pPr lvl="1"/>
            <a:r>
              <a:rPr lang="en-US" dirty="0"/>
              <a:t>Whiteboarding</a:t>
            </a:r>
          </a:p>
          <a:p>
            <a:r>
              <a:rPr lang="en-US" dirty="0"/>
              <a:t>Wrap-Up by 3pm</a:t>
            </a:r>
          </a:p>
        </p:txBody>
      </p:sp>
    </p:spTree>
    <p:extLst>
      <p:ext uri="{BB962C8B-B14F-4D97-AF65-F5344CB8AC3E}">
        <p14:creationId xmlns:p14="http://schemas.microsoft.com/office/powerpoint/2010/main" val="1402463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BE9CF-74DF-934C-8448-6E5A72BB3B7E}"/>
              </a:ext>
            </a:extLst>
          </p:cNvPr>
          <p:cNvSpPr/>
          <p:nvPr/>
        </p:nvSpPr>
        <p:spPr>
          <a:xfrm>
            <a:off x="-104503" y="-169817"/>
            <a:ext cx="6648994" cy="72890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56A9210-D841-DE48-9D96-34C9788E674A}"/>
              </a:ext>
            </a:extLst>
          </p:cNvPr>
          <p:cNvPicPr>
            <a:picLocks noChangeAspect="1"/>
          </p:cNvPicPr>
          <p:nvPr/>
        </p:nvPicPr>
        <p:blipFill>
          <a:blip r:embed="rId2"/>
          <a:stretch>
            <a:fillRect/>
          </a:stretch>
        </p:blipFill>
        <p:spPr>
          <a:xfrm>
            <a:off x="7231987" y="0"/>
            <a:ext cx="4586025" cy="6858000"/>
          </a:xfrm>
          <a:prstGeom prst="rect">
            <a:avLst/>
          </a:prstGeom>
        </p:spPr>
      </p:pic>
      <p:sp>
        <p:nvSpPr>
          <p:cNvPr id="4" name="TextBox 3">
            <a:extLst>
              <a:ext uri="{FF2B5EF4-FFF2-40B4-BE49-F238E27FC236}">
                <a16:creationId xmlns:a16="http://schemas.microsoft.com/office/drawing/2014/main" id="{5321C527-54F6-074A-B24F-463009BF52A4}"/>
              </a:ext>
            </a:extLst>
          </p:cNvPr>
          <p:cNvSpPr txBox="1"/>
          <p:nvPr/>
        </p:nvSpPr>
        <p:spPr>
          <a:xfrm>
            <a:off x="334800" y="-64264"/>
            <a:ext cx="5761200" cy="6986528"/>
          </a:xfrm>
          <a:prstGeom prst="rect">
            <a:avLst/>
          </a:prstGeom>
          <a:solidFill>
            <a:schemeClr val="tx1"/>
          </a:solidFill>
        </p:spPr>
        <p:txBody>
          <a:bodyPr wrap="square" rtlCol="0">
            <a:spAutoFit/>
          </a:bodyPr>
          <a:lstStyle/>
          <a:p>
            <a:r>
              <a:rPr lang="en-AU" sz="3200" dirty="0">
                <a:solidFill>
                  <a:schemeClr val="bg1"/>
                </a:solidFill>
              </a:rPr>
              <a:t>CIDR is principally a bitwise, prefix-based standard for the representation of IP addresses and their routing properties. It facilitates routing by allowing blocks of addresses to be grouped into single routing table entries. These groups, commonly called CIDR blocks, share an initial sequence of bits in the binary representation of their IP addresses.</a:t>
            </a:r>
            <a:endParaRPr lang="en-US" sz="3200" dirty="0">
              <a:solidFill>
                <a:schemeClr val="bg1"/>
              </a:solidFill>
            </a:endParaRPr>
          </a:p>
        </p:txBody>
      </p:sp>
    </p:spTree>
    <p:extLst>
      <p:ext uri="{BB962C8B-B14F-4D97-AF65-F5344CB8AC3E}">
        <p14:creationId xmlns:p14="http://schemas.microsoft.com/office/powerpoint/2010/main" val="5833595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260FA3B-D2D1-2244-814F-694E5ECA13FC}"/>
              </a:ext>
            </a:extLst>
          </p:cNvPr>
          <p:cNvSpPr>
            <a:spLocks noGrp="1"/>
          </p:cNvSpPr>
          <p:nvPr>
            <p:ph type="title"/>
          </p:nvPr>
        </p:nvSpPr>
        <p:spPr>
          <a:xfrm>
            <a:off x="810001" y="447188"/>
            <a:ext cx="3413084" cy="1559412"/>
          </a:xfrm>
        </p:spPr>
        <p:txBody>
          <a:bodyPr>
            <a:normAutofit/>
          </a:bodyPr>
          <a:lstStyle/>
          <a:p>
            <a:r>
              <a:rPr lang="en-US" sz="3200" dirty="0"/>
              <a:t>Subnetting</a:t>
            </a:r>
          </a:p>
        </p:txBody>
      </p:sp>
      <p:sp>
        <p:nvSpPr>
          <p:cNvPr id="8" name="Content Placeholder 7">
            <a:extLst>
              <a:ext uri="{FF2B5EF4-FFF2-40B4-BE49-F238E27FC236}">
                <a16:creationId xmlns:a16="http://schemas.microsoft.com/office/drawing/2014/main" id="{2662415E-C3AB-4A2D-B635-5C6DFCD677E3}"/>
              </a:ext>
            </a:extLst>
          </p:cNvPr>
          <p:cNvSpPr>
            <a:spLocks noGrp="1"/>
          </p:cNvSpPr>
          <p:nvPr>
            <p:ph idx="1"/>
          </p:nvPr>
        </p:nvSpPr>
        <p:spPr>
          <a:xfrm>
            <a:off x="818713" y="2413000"/>
            <a:ext cx="3404372" cy="3632200"/>
          </a:xfrm>
        </p:spPr>
        <p:txBody>
          <a:bodyPr>
            <a:normAutofit/>
          </a:bodyPr>
          <a:lstStyle/>
          <a:p>
            <a:pPr marL="0" indent="0">
              <a:buNone/>
            </a:pPr>
            <a:r>
              <a:rPr lang="en-AU" sz="1600" dirty="0"/>
              <a:t>“A </a:t>
            </a:r>
            <a:r>
              <a:rPr lang="en-AU" sz="1600" b="1" dirty="0"/>
              <a:t>subnetwork</a:t>
            </a:r>
            <a:r>
              <a:rPr lang="en-AU" sz="1600" dirty="0"/>
              <a:t> or </a:t>
            </a:r>
            <a:r>
              <a:rPr lang="en-AU" sz="1600" b="1" dirty="0"/>
              <a:t>subnet</a:t>
            </a:r>
            <a:r>
              <a:rPr lang="en-AU" sz="1600" dirty="0"/>
              <a:t> is a logical subdivision of an </a:t>
            </a:r>
            <a:r>
              <a:rPr lang="en-AU" sz="1600" dirty="0">
                <a:hlinkClick r:id="rId2" tooltip="IP network"/>
              </a:rPr>
              <a:t>IP network</a:t>
            </a:r>
            <a:r>
              <a:rPr lang="en-AU" sz="1600" dirty="0"/>
              <a:t>.</a:t>
            </a:r>
            <a:r>
              <a:rPr lang="en-AU" sz="1600" baseline="30000" dirty="0"/>
              <a:t> </a:t>
            </a:r>
            <a:r>
              <a:rPr lang="en-AU" sz="1600" dirty="0"/>
              <a:t>The practice of dividing a network into two or more networks is called </a:t>
            </a:r>
            <a:r>
              <a:rPr lang="en-AU" sz="1600" b="1" dirty="0"/>
              <a:t>subnetting</a:t>
            </a:r>
            <a:r>
              <a:rPr lang="en-AU" sz="1600" dirty="0"/>
              <a:t>.”</a:t>
            </a:r>
            <a:endParaRPr lang="en-US" sz="1600" dirty="0"/>
          </a:p>
          <a:p>
            <a:r>
              <a:rPr lang="en-US" sz="1600" dirty="0"/>
              <a:t>Check out </a:t>
            </a:r>
            <a:r>
              <a:rPr lang="en-US" sz="1600" dirty="0" err="1"/>
              <a:t>cidr.xyz</a:t>
            </a:r>
            <a:r>
              <a:rPr lang="en-US" sz="1600" dirty="0"/>
              <a:t> for a visual representation of this!</a:t>
            </a:r>
          </a:p>
          <a:p>
            <a:endParaRPr lang="en-US" sz="1600" dirty="0"/>
          </a:p>
        </p:txBody>
      </p:sp>
      <p:sp>
        <p:nvSpPr>
          <p:cNvPr id="1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CE8001F-B4BC-C641-B701-1082F0806837}"/>
              </a:ext>
            </a:extLst>
          </p:cNvPr>
          <p:cNvPicPr>
            <a:picLocks noChangeAspect="1"/>
          </p:cNvPicPr>
          <p:nvPr/>
        </p:nvPicPr>
        <p:blipFill>
          <a:blip r:embed="rId3"/>
          <a:stretch>
            <a:fillRect/>
          </a:stretch>
        </p:blipFill>
        <p:spPr>
          <a:xfrm>
            <a:off x="5603706" y="2295861"/>
            <a:ext cx="5638853" cy="2255541"/>
          </a:xfrm>
          <a:prstGeom prst="rect">
            <a:avLst/>
          </a:prstGeom>
        </p:spPr>
      </p:pic>
    </p:spTree>
    <p:extLst>
      <p:ext uri="{BB962C8B-B14F-4D97-AF65-F5344CB8AC3E}">
        <p14:creationId xmlns:p14="http://schemas.microsoft.com/office/powerpoint/2010/main" val="41917433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24761-3932-8D4E-A5A1-5FAD673CD9EF}"/>
              </a:ext>
            </a:extLst>
          </p:cNvPr>
          <p:cNvSpPr>
            <a:spLocks noGrp="1"/>
          </p:cNvSpPr>
          <p:nvPr>
            <p:ph type="title"/>
          </p:nvPr>
        </p:nvSpPr>
        <p:spPr/>
        <p:txBody>
          <a:bodyPr/>
          <a:lstStyle/>
          <a:p>
            <a:r>
              <a:rPr lang="en-US" dirty="0"/>
              <a:t>Let’s Try It Out…</a:t>
            </a:r>
          </a:p>
        </p:txBody>
      </p:sp>
      <p:sp>
        <p:nvSpPr>
          <p:cNvPr id="3" name="Text Placeholder 2">
            <a:extLst>
              <a:ext uri="{FF2B5EF4-FFF2-40B4-BE49-F238E27FC236}">
                <a16:creationId xmlns:a16="http://schemas.microsoft.com/office/drawing/2014/main" id="{A7EB7538-F9B9-2C4B-AEB2-14255FE830B0}"/>
              </a:ext>
            </a:extLst>
          </p:cNvPr>
          <p:cNvSpPr>
            <a:spLocks noGrp="1"/>
          </p:cNvSpPr>
          <p:nvPr>
            <p:ph type="body" idx="1"/>
          </p:nvPr>
        </p:nvSpPr>
        <p:spPr>
          <a:xfrm>
            <a:off x="814728" y="2540635"/>
            <a:ext cx="5189857" cy="576262"/>
          </a:xfrm>
        </p:spPr>
        <p:txBody>
          <a:bodyPr/>
          <a:lstStyle/>
          <a:p>
            <a:pPr algn="l"/>
            <a:r>
              <a:rPr lang="en-US" sz="3200" b="1" dirty="0"/>
              <a:t>Task</a:t>
            </a:r>
          </a:p>
        </p:txBody>
      </p:sp>
      <p:sp>
        <p:nvSpPr>
          <p:cNvPr id="4" name="Content Placeholder 3">
            <a:extLst>
              <a:ext uri="{FF2B5EF4-FFF2-40B4-BE49-F238E27FC236}">
                <a16:creationId xmlns:a16="http://schemas.microsoft.com/office/drawing/2014/main" id="{1D8D5774-0155-7849-B479-D2AB2E283979}"/>
              </a:ext>
            </a:extLst>
          </p:cNvPr>
          <p:cNvSpPr>
            <a:spLocks noGrp="1"/>
          </p:cNvSpPr>
          <p:nvPr>
            <p:ph sz="half" idx="2"/>
          </p:nvPr>
        </p:nvSpPr>
        <p:spPr>
          <a:xfrm>
            <a:off x="814728" y="3116898"/>
            <a:ext cx="8932775" cy="3109913"/>
          </a:xfrm>
        </p:spPr>
        <p:txBody>
          <a:bodyPr/>
          <a:lstStyle/>
          <a:p>
            <a:r>
              <a:rPr lang="en-US" dirty="0"/>
              <a:t>Your VPC’s Private IP is 10.0.0.0/16</a:t>
            </a:r>
          </a:p>
          <a:p>
            <a:pPr lvl="1"/>
            <a:r>
              <a:rPr lang="en-US" dirty="0"/>
              <a:t>How many IP’s are available?</a:t>
            </a:r>
          </a:p>
          <a:p>
            <a:pPr lvl="1"/>
            <a:r>
              <a:rPr lang="en-US" dirty="0"/>
              <a:t>What’s the first and last IP of this CIDR range?</a:t>
            </a:r>
          </a:p>
          <a:p>
            <a:pPr lvl="1"/>
            <a:r>
              <a:rPr lang="en-US" dirty="0"/>
              <a:t>How many IP’s are available if you change the netmask to /24</a:t>
            </a:r>
          </a:p>
        </p:txBody>
      </p:sp>
    </p:spTree>
    <p:extLst>
      <p:ext uri="{BB962C8B-B14F-4D97-AF65-F5344CB8AC3E}">
        <p14:creationId xmlns:p14="http://schemas.microsoft.com/office/powerpoint/2010/main" val="28125246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pic>
        <p:nvPicPr>
          <p:cNvPr id="34" name="Picture 33">
            <a:extLst>
              <a:ext uri="{FF2B5EF4-FFF2-40B4-BE49-F238E27FC236}">
                <a16:creationId xmlns:a16="http://schemas.microsoft.com/office/drawing/2014/main" id="{3CC95220-45FA-BB42-825E-B87A0574CB7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IP’s in your Cloud Network</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19856"/>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7368566" y="4029359"/>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3236783" y="4613890"/>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5142842" y="4344193"/>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311979" y="4168942"/>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859425" y="4613890"/>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464379" y="4321342"/>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7635084" y="3543115"/>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5299594" y="5148409"/>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5352839" y="5309891"/>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886476" y="4117078"/>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2125362" y="4927275"/>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7322211" y="3324820"/>
            <a:ext cx="1422253" cy="261610"/>
          </a:xfrm>
          <a:prstGeom prst="rect">
            <a:avLst/>
          </a:prstGeom>
          <a:noFill/>
        </p:spPr>
        <p:txBody>
          <a:bodyPr wrap="square" rtlCol="0">
            <a:spAutoFit/>
          </a:bodyPr>
          <a:lstStyle/>
          <a:p>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2492698" y="5095320"/>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F282E1-69C9-9649-81D6-E84B20ABC479}"/>
              </a:ext>
            </a:extLst>
          </p:cNvPr>
          <p:cNvSpPr txBox="1"/>
          <p:nvPr/>
        </p:nvSpPr>
        <p:spPr>
          <a:xfrm>
            <a:off x="4046767" y="2507450"/>
            <a:ext cx="2286000" cy="523220"/>
          </a:xfrm>
          <a:prstGeom prst="rect">
            <a:avLst/>
          </a:prstGeom>
          <a:solidFill>
            <a:srgbClr val="AFA4C0"/>
          </a:solidFill>
        </p:spPr>
        <p:txBody>
          <a:bodyPr wrap="square" rtlCol="0">
            <a:spAutoFit/>
          </a:bodyPr>
          <a:lstStyle/>
          <a:p>
            <a:pPr algn="ctr"/>
            <a:r>
              <a:rPr lang="en-AU" sz="2800" b="1" dirty="0">
                <a:solidFill>
                  <a:schemeClr val="bg1"/>
                </a:solidFill>
              </a:rPr>
              <a:t>10.0.0.0/16</a:t>
            </a:r>
            <a:endParaRPr lang="en-AU" sz="2800" dirty="0">
              <a:solidFill>
                <a:schemeClr val="bg1"/>
              </a:solidFill>
            </a:endParaRPr>
          </a:p>
        </p:txBody>
      </p:sp>
      <p:sp>
        <p:nvSpPr>
          <p:cNvPr id="29" name="TextBox 28">
            <a:extLst>
              <a:ext uri="{FF2B5EF4-FFF2-40B4-BE49-F238E27FC236}">
                <a16:creationId xmlns:a16="http://schemas.microsoft.com/office/drawing/2014/main" id="{52B78A06-8B69-E849-B7B7-C7A6896C99E4}"/>
              </a:ext>
            </a:extLst>
          </p:cNvPr>
          <p:cNvSpPr txBox="1"/>
          <p:nvPr/>
        </p:nvSpPr>
        <p:spPr>
          <a:xfrm>
            <a:off x="1690341" y="5739401"/>
            <a:ext cx="2286000" cy="523220"/>
          </a:xfrm>
          <a:prstGeom prst="rect">
            <a:avLst/>
          </a:prstGeom>
          <a:solidFill>
            <a:srgbClr val="AFA4C0"/>
          </a:solidFill>
        </p:spPr>
        <p:txBody>
          <a:bodyPr wrap="square" rtlCol="0">
            <a:spAutoFit/>
          </a:bodyPr>
          <a:lstStyle/>
          <a:p>
            <a:pPr algn="ctr"/>
            <a:r>
              <a:rPr lang="en-AU" sz="2800" b="1" dirty="0">
                <a:solidFill>
                  <a:schemeClr val="bg1"/>
                </a:solidFill>
              </a:rPr>
              <a:t>10.0.1.0/24</a:t>
            </a:r>
            <a:endParaRPr lang="en-AU" sz="2800" dirty="0">
              <a:solidFill>
                <a:schemeClr val="bg1"/>
              </a:solidFill>
            </a:endParaRPr>
          </a:p>
        </p:txBody>
      </p:sp>
      <p:sp>
        <p:nvSpPr>
          <p:cNvPr id="30" name="TextBox 29">
            <a:extLst>
              <a:ext uri="{FF2B5EF4-FFF2-40B4-BE49-F238E27FC236}">
                <a16:creationId xmlns:a16="http://schemas.microsoft.com/office/drawing/2014/main" id="{3A58F0E5-A159-3844-8E55-E15BF2A7287B}"/>
              </a:ext>
            </a:extLst>
          </p:cNvPr>
          <p:cNvSpPr txBox="1"/>
          <p:nvPr/>
        </p:nvSpPr>
        <p:spPr>
          <a:xfrm>
            <a:off x="4415481" y="5739230"/>
            <a:ext cx="2286000" cy="523220"/>
          </a:xfrm>
          <a:prstGeom prst="rect">
            <a:avLst/>
          </a:prstGeom>
          <a:solidFill>
            <a:srgbClr val="AFA4C0"/>
          </a:solidFill>
        </p:spPr>
        <p:txBody>
          <a:bodyPr wrap="square" rtlCol="0">
            <a:spAutoFit/>
          </a:bodyPr>
          <a:lstStyle/>
          <a:p>
            <a:pPr algn="ctr"/>
            <a:r>
              <a:rPr lang="en-AU" sz="2800" b="1" dirty="0">
                <a:solidFill>
                  <a:schemeClr val="bg1"/>
                </a:solidFill>
              </a:rPr>
              <a:t>10.0.2.0/24</a:t>
            </a:r>
            <a:endParaRPr lang="en-AU" sz="2800" dirty="0">
              <a:solidFill>
                <a:schemeClr val="bg1"/>
              </a:solidFill>
            </a:endParaRPr>
          </a:p>
        </p:txBody>
      </p:sp>
      <p:sp>
        <p:nvSpPr>
          <p:cNvPr id="31" name="TextBox 30">
            <a:extLst>
              <a:ext uri="{FF2B5EF4-FFF2-40B4-BE49-F238E27FC236}">
                <a16:creationId xmlns:a16="http://schemas.microsoft.com/office/drawing/2014/main" id="{16C11E55-049E-F54A-B7CF-FA299DE96FDF}"/>
              </a:ext>
            </a:extLst>
          </p:cNvPr>
          <p:cNvSpPr txBox="1"/>
          <p:nvPr/>
        </p:nvSpPr>
        <p:spPr>
          <a:xfrm>
            <a:off x="2315893" y="3884016"/>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10.0.1.X</a:t>
            </a:r>
            <a:endParaRPr lang="en-AU" sz="1400" dirty="0">
              <a:solidFill>
                <a:schemeClr val="bg1"/>
              </a:solidFill>
            </a:endParaRPr>
          </a:p>
        </p:txBody>
      </p:sp>
      <p:sp>
        <p:nvSpPr>
          <p:cNvPr id="33" name="TextBox 32">
            <a:extLst>
              <a:ext uri="{FF2B5EF4-FFF2-40B4-BE49-F238E27FC236}">
                <a16:creationId xmlns:a16="http://schemas.microsoft.com/office/drawing/2014/main" id="{3C097A32-1874-4749-AB9C-5590608AF46E}"/>
              </a:ext>
            </a:extLst>
          </p:cNvPr>
          <p:cNvSpPr txBox="1"/>
          <p:nvPr/>
        </p:nvSpPr>
        <p:spPr>
          <a:xfrm>
            <a:off x="4951178" y="3825782"/>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10.0.2.X</a:t>
            </a:r>
            <a:endParaRPr lang="en-AU" sz="1400" dirty="0">
              <a:solidFill>
                <a:schemeClr val="bg1"/>
              </a:solidFill>
            </a:endParaRPr>
          </a:p>
        </p:txBody>
      </p:sp>
      <p:sp>
        <p:nvSpPr>
          <p:cNvPr id="36" name="TextBox 35">
            <a:extLst>
              <a:ext uri="{FF2B5EF4-FFF2-40B4-BE49-F238E27FC236}">
                <a16:creationId xmlns:a16="http://schemas.microsoft.com/office/drawing/2014/main" id="{15FFCF7F-B169-184E-8777-9EC444661E51}"/>
              </a:ext>
            </a:extLst>
          </p:cNvPr>
          <p:cNvSpPr txBox="1"/>
          <p:nvPr/>
        </p:nvSpPr>
        <p:spPr>
          <a:xfrm>
            <a:off x="5021813" y="4899472"/>
            <a:ext cx="933011" cy="307777"/>
          </a:xfrm>
          <a:prstGeom prst="rect">
            <a:avLst/>
          </a:prstGeom>
          <a:solidFill>
            <a:schemeClr val="accent6"/>
          </a:solidFill>
        </p:spPr>
        <p:txBody>
          <a:bodyPr wrap="square" rtlCol="0">
            <a:spAutoFit/>
          </a:bodyPr>
          <a:lstStyle/>
          <a:p>
            <a:pPr algn="ctr"/>
            <a:r>
              <a:rPr lang="en-AU" sz="1400" b="1" dirty="0">
                <a:solidFill>
                  <a:schemeClr val="bg1"/>
                </a:solidFill>
              </a:rPr>
              <a:t>Public IP</a:t>
            </a:r>
            <a:endParaRPr lang="en-AU" sz="1400" dirty="0">
              <a:solidFill>
                <a:schemeClr val="bg1"/>
              </a:solidFill>
            </a:endParaRPr>
          </a:p>
        </p:txBody>
      </p:sp>
    </p:spTree>
    <p:extLst>
      <p:ext uri="{BB962C8B-B14F-4D97-AF65-F5344CB8AC3E}">
        <p14:creationId xmlns:p14="http://schemas.microsoft.com/office/powerpoint/2010/main" val="41242962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34" name="Rectangle 33">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478459C-5C11-F547-BE14-059A75B80BE0}"/>
              </a:ext>
            </a:extLst>
          </p:cNvPr>
          <p:cNvSpPr>
            <a:spLocks noGrp="1"/>
          </p:cNvSpPr>
          <p:nvPr>
            <p:ph type="title"/>
          </p:nvPr>
        </p:nvSpPr>
        <p:spPr>
          <a:xfrm>
            <a:off x="451515" y="1734857"/>
            <a:ext cx="3765483" cy="3388287"/>
          </a:xfrm>
        </p:spPr>
        <p:txBody>
          <a:bodyPr vert="horz" lIns="91440" tIns="45720" rIns="91440" bIns="45720" rtlCol="0" anchor="ctr">
            <a:normAutofit/>
          </a:bodyPr>
          <a:lstStyle/>
          <a:p>
            <a:r>
              <a:rPr lang="en-US" sz="4000"/>
              <a:t>AWS and IP’s</a:t>
            </a:r>
          </a:p>
        </p:txBody>
      </p:sp>
      <p:sp>
        <p:nvSpPr>
          <p:cNvPr id="4" name="Text Placeholder 3">
            <a:extLst>
              <a:ext uri="{FF2B5EF4-FFF2-40B4-BE49-F238E27FC236}">
                <a16:creationId xmlns:a16="http://schemas.microsoft.com/office/drawing/2014/main" id="{42ACBB76-1A92-0147-ACF6-95747995DFCC}"/>
              </a:ext>
            </a:extLst>
          </p:cNvPr>
          <p:cNvSpPr>
            <a:spLocks noGrp="1"/>
          </p:cNvSpPr>
          <p:nvPr>
            <p:ph type="body" sz="quarter" idx="16"/>
          </p:nvPr>
        </p:nvSpPr>
        <p:spPr>
          <a:xfrm>
            <a:off x="6008068" y="978993"/>
            <a:ext cx="5365218" cy="4900014"/>
          </a:xfrm>
          <a:effectLst/>
        </p:spPr>
        <p:txBody>
          <a:bodyPr vert="horz" lIns="91440" tIns="45720" rIns="91440" bIns="45720" rtlCol="0" anchor="ctr">
            <a:normAutofit/>
          </a:bodyPr>
          <a:lstStyle/>
          <a:p>
            <a:pPr>
              <a:lnSpc>
                <a:spcPct val="90000"/>
              </a:lnSpc>
              <a:buFont typeface="Wingdings 2" charset="2"/>
              <a:buChar char=""/>
            </a:pPr>
            <a:r>
              <a:rPr lang="en-US" sz="2000" dirty="0"/>
              <a:t> /x is the size of the bytes</a:t>
            </a:r>
          </a:p>
          <a:p>
            <a:pPr>
              <a:lnSpc>
                <a:spcPct val="90000"/>
              </a:lnSpc>
              <a:buFont typeface="Wingdings 2" charset="2"/>
              <a:buChar char=""/>
            </a:pPr>
            <a:r>
              <a:rPr lang="en-US" sz="2000" dirty="0"/>
              <a:t> VPCs - between /16 and /8</a:t>
            </a:r>
          </a:p>
          <a:p>
            <a:pPr>
              <a:lnSpc>
                <a:spcPct val="90000"/>
              </a:lnSpc>
              <a:buFont typeface="Wingdings 2" charset="2"/>
              <a:buChar char=""/>
            </a:pPr>
            <a:r>
              <a:rPr lang="en-US" sz="2000" dirty="0"/>
              <a:t> Subnets - between /16 and /28 (CIDR blocks of the subnets cannot overlap)</a:t>
            </a:r>
          </a:p>
          <a:p>
            <a:pPr>
              <a:lnSpc>
                <a:spcPct val="90000"/>
              </a:lnSpc>
              <a:buFont typeface="Wingdings 2" charset="2"/>
              <a:buChar char=""/>
            </a:pPr>
            <a:r>
              <a:rPr lang="en-US" sz="2000" dirty="0"/>
              <a:t> AWS’s 5 reserved IPs:</a:t>
            </a:r>
          </a:p>
          <a:p>
            <a:pPr marL="1085850" lvl="1" indent="-342900">
              <a:lnSpc>
                <a:spcPct val="90000"/>
              </a:lnSpc>
            </a:pPr>
            <a:r>
              <a:rPr lang="en-US" sz="2000" dirty="0"/>
              <a:t>Network address</a:t>
            </a:r>
          </a:p>
          <a:p>
            <a:pPr marL="1085850" lvl="1" indent="-342900">
              <a:lnSpc>
                <a:spcPct val="90000"/>
              </a:lnSpc>
            </a:pPr>
            <a:r>
              <a:rPr lang="en-US" sz="2000" dirty="0"/>
              <a:t>VPC Router</a:t>
            </a:r>
          </a:p>
          <a:p>
            <a:pPr marL="1085850" lvl="1" indent="-342900">
              <a:lnSpc>
                <a:spcPct val="90000"/>
              </a:lnSpc>
            </a:pPr>
            <a:r>
              <a:rPr lang="en-US" sz="2000" dirty="0"/>
              <a:t>DNS Server</a:t>
            </a:r>
          </a:p>
          <a:p>
            <a:pPr marL="1085850" lvl="1" indent="-342900">
              <a:lnSpc>
                <a:spcPct val="90000"/>
              </a:lnSpc>
            </a:pPr>
            <a:r>
              <a:rPr lang="en-US" sz="2000" dirty="0"/>
              <a:t>‘future use’</a:t>
            </a:r>
          </a:p>
          <a:p>
            <a:pPr marL="1085850" lvl="1" indent="-342900">
              <a:lnSpc>
                <a:spcPct val="90000"/>
              </a:lnSpc>
            </a:pPr>
            <a:r>
              <a:rPr lang="en-US" sz="2000" dirty="0"/>
              <a:t>Network Broadcast address</a:t>
            </a:r>
          </a:p>
          <a:p>
            <a:pPr>
              <a:lnSpc>
                <a:spcPct val="90000"/>
              </a:lnSpc>
              <a:buFont typeface="Wingdings 2" charset="2"/>
              <a:buChar char=""/>
            </a:pPr>
            <a:r>
              <a:rPr lang="en-US" sz="2000" dirty="0"/>
              <a:t> Subnet CIDR range cannot be the same or larger than the VPC</a:t>
            </a:r>
          </a:p>
          <a:p>
            <a:pPr>
              <a:lnSpc>
                <a:spcPct val="90000"/>
              </a:lnSpc>
              <a:buFont typeface="Wingdings 2" charset="2"/>
              <a:buChar char=""/>
            </a:pPr>
            <a:endParaRPr lang="en-US" sz="2000" dirty="0"/>
          </a:p>
          <a:p>
            <a:pPr>
              <a:lnSpc>
                <a:spcPct val="90000"/>
              </a:lnSpc>
              <a:buFont typeface="Wingdings 2" charset="2"/>
              <a:buChar char=""/>
            </a:pPr>
            <a:endParaRPr lang="en-US" sz="2000" dirty="0"/>
          </a:p>
        </p:txBody>
      </p:sp>
    </p:spTree>
    <p:extLst>
      <p:ext uri="{BB962C8B-B14F-4D97-AF65-F5344CB8AC3E}">
        <p14:creationId xmlns:p14="http://schemas.microsoft.com/office/powerpoint/2010/main" val="1858626758"/>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3" name="Rectangle 12">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16813EF7-689A-B34D-901A-35FEF4BB84C0}"/>
              </a:ext>
            </a:extLst>
          </p:cNvPr>
          <p:cNvPicPr>
            <a:picLocks noGrp="1" noChangeAspect="1"/>
          </p:cNvPicPr>
          <p:nvPr>
            <p:ph type="pic" sz="quarter" idx="13"/>
          </p:nvPr>
        </p:nvPicPr>
        <p:blipFill rotWithShape="1">
          <a:blip r:embed="rId2">
            <a:alphaModFix amt="50000"/>
          </a:blip>
          <a:srcRect b="18773"/>
          <a:stretch/>
        </p:blipFill>
        <p:spPr>
          <a:xfrm>
            <a:off x="20" y="10"/>
            <a:ext cx="12191980" cy="6857990"/>
          </a:xfrm>
          <a:prstGeom prst="rect">
            <a:avLst/>
          </a:prstGeom>
        </p:spPr>
      </p:pic>
      <p:sp>
        <p:nvSpPr>
          <p:cNvPr id="2" name="Title 1">
            <a:extLst>
              <a:ext uri="{FF2B5EF4-FFF2-40B4-BE49-F238E27FC236}">
                <a16:creationId xmlns:a16="http://schemas.microsoft.com/office/drawing/2014/main" id="{1F62194D-5F83-B54A-9F19-389C25B19BD3}"/>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b="1" dirty="0"/>
              <a:t>Who are we?</a:t>
            </a:r>
          </a:p>
        </p:txBody>
      </p:sp>
      <p:sp>
        <p:nvSpPr>
          <p:cNvPr id="7" name="TextBox 6">
            <a:extLst>
              <a:ext uri="{FF2B5EF4-FFF2-40B4-BE49-F238E27FC236}">
                <a16:creationId xmlns:a16="http://schemas.microsoft.com/office/drawing/2014/main" id="{96FB7C39-6D5C-4246-859F-D3E77C879423}"/>
              </a:ext>
            </a:extLst>
          </p:cNvPr>
          <p:cNvSpPr txBox="1"/>
          <p:nvPr/>
        </p:nvSpPr>
        <p:spPr>
          <a:xfrm>
            <a:off x="5840607" y="6359694"/>
            <a:ext cx="6351373" cy="338554"/>
          </a:xfrm>
          <a:prstGeom prst="rect">
            <a:avLst/>
          </a:prstGeom>
          <a:noFill/>
        </p:spPr>
        <p:txBody>
          <a:bodyPr wrap="square" rtlCol="0">
            <a:spAutoFit/>
          </a:bodyPr>
          <a:lstStyle/>
          <a:p>
            <a:r>
              <a:rPr lang="en-US" sz="1600" dirty="0"/>
              <a:t>Image sourced from: </a:t>
            </a:r>
            <a:r>
              <a:rPr lang="en-AU" sz="1600" dirty="0">
                <a:hlinkClick r:id="rId3"/>
              </a:rPr>
              <a:t>https://broadlygenderphotos.vice.com/</a:t>
            </a:r>
            <a:endParaRPr lang="en-US" sz="1600" dirty="0"/>
          </a:p>
        </p:txBody>
      </p:sp>
      <p:sp>
        <p:nvSpPr>
          <p:cNvPr id="5" name="Text Placeholder 4">
            <a:extLst>
              <a:ext uri="{FF2B5EF4-FFF2-40B4-BE49-F238E27FC236}">
                <a16:creationId xmlns:a16="http://schemas.microsoft.com/office/drawing/2014/main" id="{699C2BAF-7B6B-0F4B-9919-561F89618477}"/>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90700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1BC64-F205-4D40-912A-D0773618464C}"/>
              </a:ext>
            </a:extLst>
          </p:cNvPr>
          <p:cNvSpPr>
            <a:spLocks noGrp="1"/>
          </p:cNvSpPr>
          <p:nvPr>
            <p:ph type="title"/>
          </p:nvPr>
        </p:nvSpPr>
        <p:spPr/>
        <p:txBody>
          <a:bodyPr/>
          <a:lstStyle/>
          <a:p>
            <a:r>
              <a:rPr lang="en-US" dirty="0"/>
              <a:t>Two Modes of Learning</a:t>
            </a:r>
          </a:p>
        </p:txBody>
      </p:sp>
      <p:sp>
        <p:nvSpPr>
          <p:cNvPr id="3" name="Content Placeholder 2">
            <a:extLst>
              <a:ext uri="{FF2B5EF4-FFF2-40B4-BE49-F238E27FC236}">
                <a16:creationId xmlns:a16="http://schemas.microsoft.com/office/drawing/2014/main" id="{E82D75A0-6804-EB43-BFCB-50A09196A0EA}"/>
              </a:ext>
            </a:extLst>
          </p:cNvPr>
          <p:cNvSpPr>
            <a:spLocks noGrp="1"/>
          </p:cNvSpPr>
          <p:nvPr>
            <p:ph sz="half" idx="1"/>
          </p:nvPr>
        </p:nvSpPr>
        <p:spPr>
          <a:xfrm>
            <a:off x="818712" y="2222287"/>
            <a:ext cx="5185873" cy="3580767"/>
          </a:xfrm>
        </p:spPr>
        <p:txBody>
          <a:bodyPr anchor="ctr"/>
          <a:lstStyle/>
          <a:p>
            <a:pPr marL="0" indent="0">
              <a:buNone/>
            </a:pPr>
            <a:r>
              <a:rPr lang="en-US" sz="3200" dirty="0"/>
              <a:t>Theory</a:t>
            </a:r>
          </a:p>
          <a:p>
            <a:pPr marL="0" indent="0">
              <a:buNone/>
            </a:pPr>
            <a:r>
              <a:rPr lang="en-US" dirty="0"/>
              <a:t>We’ll introduce you to some concepts and answer questions</a:t>
            </a:r>
          </a:p>
          <a:p>
            <a:pPr marL="0" indent="0">
              <a:buNone/>
            </a:pPr>
            <a:endParaRPr lang="en-US" dirty="0"/>
          </a:p>
        </p:txBody>
      </p:sp>
      <p:sp>
        <p:nvSpPr>
          <p:cNvPr id="4" name="Content Placeholder 3">
            <a:extLst>
              <a:ext uri="{FF2B5EF4-FFF2-40B4-BE49-F238E27FC236}">
                <a16:creationId xmlns:a16="http://schemas.microsoft.com/office/drawing/2014/main" id="{E73BD8D0-462E-BE4F-BC2F-7779E0F3D54A}"/>
              </a:ext>
            </a:extLst>
          </p:cNvPr>
          <p:cNvSpPr>
            <a:spLocks noGrp="1"/>
          </p:cNvSpPr>
          <p:nvPr>
            <p:ph sz="half" idx="2"/>
          </p:nvPr>
        </p:nvSpPr>
        <p:spPr>
          <a:xfrm>
            <a:off x="6187415" y="2222288"/>
            <a:ext cx="5194583" cy="3433158"/>
          </a:xfrm>
        </p:spPr>
        <p:txBody>
          <a:bodyPr anchor="ctr"/>
          <a:lstStyle/>
          <a:p>
            <a:pPr marL="0" indent="0">
              <a:buNone/>
            </a:pPr>
            <a:r>
              <a:rPr lang="en-US" sz="3200" dirty="0"/>
              <a:t>Hands On</a:t>
            </a:r>
          </a:p>
          <a:p>
            <a:pPr marL="0" indent="0">
              <a:buNone/>
            </a:pPr>
            <a:r>
              <a:rPr lang="en-US" dirty="0"/>
              <a:t>We’ll jump into the AWS console and start creating our cloud networks</a:t>
            </a:r>
          </a:p>
          <a:p>
            <a:pPr marL="0" indent="0">
              <a:buNone/>
            </a:pPr>
            <a:endParaRPr lang="en-US" dirty="0"/>
          </a:p>
        </p:txBody>
      </p:sp>
      <p:pic>
        <p:nvPicPr>
          <p:cNvPr id="6" name="Graphic 5" descr="Blackboard">
            <a:extLst>
              <a:ext uri="{FF2B5EF4-FFF2-40B4-BE49-F238E27FC236}">
                <a16:creationId xmlns:a16="http://schemas.microsoft.com/office/drawing/2014/main" id="{2210F782-D9E9-714C-8520-6B3BD975156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4003" y="4796650"/>
            <a:ext cx="914400" cy="914400"/>
          </a:xfrm>
          <a:prstGeom prst="rect">
            <a:avLst/>
          </a:prstGeom>
        </p:spPr>
      </p:pic>
      <p:pic>
        <p:nvPicPr>
          <p:cNvPr id="8" name="Graphic 7" descr="Closed book">
            <a:extLst>
              <a:ext uri="{FF2B5EF4-FFF2-40B4-BE49-F238E27FC236}">
                <a16:creationId xmlns:a16="http://schemas.microsoft.com/office/drawing/2014/main" id="{B28E6035-4AFE-2341-8BC7-F19E39B86D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41100" y="4796650"/>
            <a:ext cx="914400" cy="914400"/>
          </a:xfrm>
          <a:prstGeom prst="rect">
            <a:avLst/>
          </a:prstGeom>
        </p:spPr>
      </p:pic>
      <p:pic>
        <p:nvPicPr>
          <p:cNvPr id="10" name="Graphic 9" descr="Open book">
            <a:extLst>
              <a:ext uri="{FF2B5EF4-FFF2-40B4-BE49-F238E27FC236}">
                <a16:creationId xmlns:a16="http://schemas.microsoft.com/office/drawing/2014/main" id="{5FEB0357-E0CB-9749-9FE2-BAC2B4C8983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07985" y="4796650"/>
            <a:ext cx="914400" cy="914400"/>
          </a:xfrm>
          <a:prstGeom prst="rect">
            <a:avLst/>
          </a:prstGeom>
        </p:spPr>
      </p:pic>
      <p:pic>
        <p:nvPicPr>
          <p:cNvPr id="12" name="Graphic 11" descr="Laptop">
            <a:extLst>
              <a:ext uri="{FF2B5EF4-FFF2-40B4-BE49-F238E27FC236}">
                <a16:creationId xmlns:a16="http://schemas.microsoft.com/office/drawing/2014/main" id="{F8A221BF-95CA-B94F-8222-C5066BB5705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60441" y="4741045"/>
            <a:ext cx="914400" cy="914400"/>
          </a:xfrm>
          <a:prstGeom prst="rect">
            <a:avLst/>
          </a:prstGeom>
        </p:spPr>
      </p:pic>
      <p:pic>
        <p:nvPicPr>
          <p:cNvPr id="14" name="Graphic 13" descr="Robot">
            <a:extLst>
              <a:ext uri="{FF2B5EF4-FFF2-40B4-BE49-F238E27FC236}">
                <a16:creationId xmlns:a16="http://schemas.microsoft.com/office/drawing/2014/main" id="{30361235-7951-0545-823A-15799BF1BC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36500" y="4796650"/>
            <a:ext cx="914400" cy="914400"/>
          </a:xfrm>
          <a:prstGeom prst="rect">
            <a:avLst/>
          </a:prstGeom>
        </p:spPr>
      </p:pic>
      <p:pic>
        <p:nvPicPr>
          <p:cNvPr id="18" name="Graphic 17" descr="Cloud Computing">
            <a:extLst>
              <a:ext uri="{FF2B5EF4-FFF2-40B4-BE49-F238E27FC236}">
                <a16:creationId xmlns:a16="http://schemas.microsoft.com/office/drawing/2014/main" id="{03915672-A4B9-7E42-B422-BEE5215634E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612934" y="4796650"/>
            <a:ext cx="914400" cy="914400"/>
          </a:xfrm>
          <a:prstGeom prst="rect">
            <a:avLst/>
          </a:prstGeom>
        </p:spPr>
      </p:pic>
    </p:spTree>
    <p:extLst>
      <p:ext uri="{BB962C8B-B14F-4D97-AF65-F5344CB8AC3E}">
        <p14:creationId xmlns:p14="http://schemas.microsoft.com/office/powerpoint/2010/main" val="1159568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635D1-EF00-E149-90E6-44F481BC8952}"/>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B8D55C34-0711-354F-BAE5-1EC606B95E9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E8F77C10-A005-3042-940F-477F5FCA43D6}"/>
              </a:ext>
            </a:extLst>
          </p:cNvPr>
          <p:cNvSpPr>
            <a:spLocks noGrp="1"/>
          </p:cNvSpPr>
          <p:nvPr>
            <p:ph type="body" sz="quarter" idx="16"/>
          </p:nvPr>
        </p:nvSpPr>
        <p:spPr/>
        <p:txBody>
          <a:bodyPr/>
          <a:lstStyle/>
          <a:p>
            <a:endParaRPr lang="en-US"/>
          </a:p>
        </p:txBody>
      </p:sp>
      <p:pic>
        <p:nvPicPr>
          <p:cNvPr id="2050" name="Picture 2">
            <a:extLst>
              <a:ext uri="{FF2B5EF4-FFF2-40B4-BE49-F238E27FC236}">
                <a16:creationId xmlns:a16="http://schemas.microsoft.com/office/drawing/2014/main" id="{AEA842D3-9219-4B48-9B48-850098B865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100" y="-12357"/>
            <a:ext cx="13051665" cy="6882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7629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The what and why of AWS</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pPr algn="l"/>
            <a:r>
              <a:rPr lang="en-AU" dirty="0"/>
              <a:t>What is AWS?</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Over 200+ services to enable cloud based infrastructure that you can manage</a:t>
            </a:r>
          </a:p>
          <a:p>
            <a:r>
              <a:rPr lang="en-AU" dirty="0"/>
              <a:t>One of many providers of cloud infra such as MS Azure, Google, IBM, and more</a:t>
            </a:r>
          </a:p>
          <a:p>
            <a:r>
              <a:rPr lang="en-AU" dirty="0"/>
              <a:t>Data storage, compute power, networking, web hosting, etc</a:t>
            </a:r>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pPr algn="l"/>
            <a:r>
              <a:rPr lang="en-AU" dirty="0"/>
              <a:t>Why do we use AWS?</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dirty="0"/>
              <a:t>Enables scalable microservices in a highly secure environment</a:t>
            </a:r>
          </a:p>
          <a:p>
            <a:r>
              <a:rPr lang="en-AU" dirty="0"/>
              <a:t>Reliable, flexible, and available </a:t>
            </a:r>
          </a:p>
          <a:p>
            <a:r>
              <a:rPr lang="en-AU" dirty="0"/>
              <a:t>Unparalleled service offerings (150+ more than Google)</a:t>
            </a:r>
          </a:p>
          <a:p>
            <a:r>
              <a:rPr lang="en-AU" dirty="0"/>
              <a:t>Best in class support, redundancy, and availability</a:t>
            </a:r>
          </a:p>
        </p:txBody>
      </p:sp>
    </p:spTree>
    <p:extLst>
      <p:ext uri="{BB962C8B-B14F-4D97-AF65-F5344CB8AC3E}">
        <p14:creationId xmlns:p14="http://schemas.microsoft.com/office/powerpoint/2010/main" val="1459120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History: What came before AWS?</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pPr algn="l"/>
            <a:r>
              <a:rPr lang="en-AU" dirty="0"/>
              <a:t>Then:</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Long lived, dedicated servers</a:t>
            </a:r>
          </a:p>
          <a:p>
            <a:r>
              <a:rPr lang="en-AU" dirty="0"/>
              <a:t>Long lead times for new contracted infra</a:t>
            </a:r>
          </a:p>
          <a:p>
            <a:r>
              <a:rPr lang="en-AU" dirty="0"/>
              <a:t>Estimated infra, often over-provisioned</a:t>
            </a:r>
          </a:p>
          <a:p>
            <a:r>
              <a:rPr lang="en-AU" dirty="0"/>
              <a:t>Fixed hardware, low scalability</a:t>
            </a:r>
          </a:p>
          <a:p>
            <a:endParaRPr lang="en-AU" dirty="0"/>
          </a:p>
          <a:p>
            <a:endParaRPr lang="en-AU" dirty="0"/>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pPr algn="l"/>
            <a:r>
              <a:rPr lang="en-AU" dirty="0"/>
              <a:t>Now:</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dirty="0"/>
              <a:t>Short lived, shared services</a:t>
            </a:r>
          </a:p>
          <a:p>
            <a:r>
              <a:rPr lang="en-AU" dirty="0"/>
              <a:t>Cost shared by consumers</a:t>
            </a:r>
          </a:p>
          <a:p>
            <a:r>
              <a:rPr lang="en-AU" dirty="0"/>
              <a:t>Infra on demand</a:t>
            </a:r>
          </a:p>
          <a:p>
            <a:r>
              <a:rPr lang="en-AU" dirty="0"/>
              <a:t>Virtual hardware, highly scalable</a:t>
            </a:r>
          </a:p>
        </p:txBody>
      </p:sp>
    </p:spTree>
    <p:extLst>
      <p:ext uri="{BB962C8B-B14F-4D97-AF65-F5344CB8AC3E}">
        <p14:creationId xmlns:p14="http://schemas.microsoft.com/office/powerpoint/2010/main" val="922475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07FF1-0116-AC41-9948-55E538C5F6E2}"/>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A4A916D3-30EA-F640-9E74-C52147A6DCD9}"/>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51868E65-89A5-9F40-B183-FCB6C1D304FA}"/>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61758E8D-7940-834D-AC9E-01EBF59B58C5}"/>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C49BCD09-B62B-2244-B306-8DDB64F0F19F}"/>
              </a:ext>
            </a:extLst>
          </p:cNvPr>
          <p:cNvSpPr>
            <a:spLocks noGrp="1"/>
          </p:cNvSpPr>
          <p:nvPr>
            <p:ph sz="quarter" idx="4"/>
          </p:nvPr>
        </p:nvSpPr>
        <p:spPr/>
        <p:txBody>
          <a:bodyPr/>
          <a:lstStyle/>
          <a:p>
            <a:endParaRPr lang="en-US"/>
          </a:p>
        </p:txBody>
      </p:sp>
      <p:pic>
        <p:nvPicPr>
          <p:cNvPr id="3074" name="Picture 2" descr="Image result for cute animals with star wars figurines&quot;">
            <a:extLst>
              <a:ext uri="{FF2B5EF4-FFF2-40B4-BE49-F238E27FC236}">
                <a16:creationId xmlns:a16="http://schemas.microsoft.com/office/drawing/2014/main" id="{7EFE7685-B9D8-6442-8EB1-24E01D185A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306" y="-681385"/>
            <a:ext cx="12322609" cy="8220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9676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34" name="Rectangle 33">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Gothic" panose="020B0502020202020204"/>
              <a:ea typeface="+mn-ea"/>
              <a:cs typeface="+mn-cs"/>
            </a:endParaRPr>
          </a:p>
        </p:txBody>
      </p:sp>
      <p:sp>
        <p:nvSpPr>
          <p:cNvPr id="36" name="Freeform: Shape 35">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478459C-5C11-F547-BE14-059A75B80BE0}"/>
              </a:ext>
            </a:extLst>
          </p:cNvPr>
          <p:cNvSpPr>
            <a:spLocks noGrp="1"/>
          </p:cNvSpPr>
          <p:nvPr>
            <p:ph type="title"/>
          </p:nvPr>
        </p:nvSpPr>
        <p:spPr>
          <a:xfrm>
            <a:off x="451515" y="1734857"/>
            <a:ext cx="4245176" cy="3388287"/>
          </a:xfrm>
        </p:spPr>
        <p:txBody>
          <a:bodyPr vert="horz" lIns="91440" tIns="45720" rIns="91440" bIns="45720" rtlCol="0" anchor="ctr">
            <a:normAutofit/>
          </a:bodyPr>
          <a:lstStyle/>
          <a:p>
            <a:r>
              <a:rPr lang="en-US" sz="4000" dirty="0"/>
              <a:t>AWS 101:</a:t>
            </a:r>
            <a:br>
              <a:rPr lang="en-US" sz="4000" dirty="0"/>
            </a:br>
            <a:r>
              <a:rPr lang="en-US" sz="4000" dirty="0"/>
              <a:t>Cloud Compute</a:t>
            </a:r>
          </a:p>
        </p:txBody>
      </p:sp>
      <p:sp>
        <p:nvSpPr>
          <p:cNvPr id="4" name="Text Placeholder 3">
            <a:extLst>
              <a:ext uri="{FF2B5EF4-FFF2-40B4-BE49-F238E27FC236}">
                <a16:creationId xmlns:a16="http://schemas.microsoft.com/office/drawing/2014/main" id="{42ACBB76-1A92-0147-ACF6-95747995DFCC}"/>
              </a:ext>
            </a:extLst>
          </p:cNvPr>
          <p:cNvSpPr>
            <a:spLocks noGrp="1"/>
          </p:cNvSpPr>
          <p:nvPr>
            <p:ph type="body" sz="quarter" idx="16"/>
          </p:nvPr>
        </p:nvSpPr>
        <p:spPr>
          <a:xfrm>
            <a:off x="6008068" y="0"/>
            <a:ext cx="5365218" cy="6858000"/>
          </a:xfrm>
          <a:effectLst/>
        </p:spPr>
        <p:txBody>
          <a:bodyPr vert="horz" lIns="91440" tIns="45720" rIns="91440" bIns="45720" numCol="1" rtlCol="0" anchor="ctr">
            <a:normAutofit/>
          </a:bodyPr>
          <a:lstStyle/>
          <a:p>
            <a:pPr>
              <a:lnSpc>
                <a:spcPct val="90000"/>
              </a:lnSpc>
              <a:buFont typeface="Wingdings 2" charset="2"/>
              <a:buChar char=""/>
            </a:pPr>
            <a:r>
              <a:rPr lang="en-US" sz="2000" dirty="0"/>
              <a:t> EC2 - Elastic Compute Cloud</a:t>
            </a:r>
          </a:p>
          <a:p>
            <a:pPr>
              <a:lnSpc>
                <a:spcPct val="90000"/>
              </a:lnSpc>
              <a:buFont typeface="Wingdings 2" charset="2"/>
              <a:buChar char=""/>
            </a:pPr>
            <a:r>
              <a:rPr lang="en-US" sz="2000" dirty="0"/>
              <a:t> Lambda - Serverless Compute</a:t>
            </a:r>
          </a:p>
          <a:p>
            <a:pPr>
              <a:lnSpc>
                <a:spcPct val="90000"/>
              </a:lnSpc>
              <a:buFont typeface="Wingdings 2" charset="2"/>
              <a:buChar char=""/>
            </a:pPr>
            <a:r>
              <a:rPr lang="en-US" sz="2000" dirty="0"/>
              <a:t> DynamoDB - </a:t>
            </a:r>
            <a:r>
              <a:rPr lang="en-US" sz="2000" dirty="0" err="1"/>
              <a:t>Key:Value</a:t>
            </a:r>
            <a:r>
              <a:rPr lang="en-US" sz="2000" dirty="0"/>
              <a:t> Data store</a:t>
            </a:r>
          </a:p>
          <a:p>
            <a:pPr>
              <a:lnSpc>
                <a:spcPct val="90000"/>
              </a:lnSpc>
              <a:buFont typeface="Wingdings 2" charset="2"/>
              <a:buChar char=""/>
            </a:pPr>
            <a:r>
              <a:rPr lang="en-US" sz="2000" dirty="0"/>
              <a:t> SNS - Simple Notification Service</a:t>
            </a:r>
          </a:p>
          <a:p>
            <a:pPr>
              <a:lnSpc>
                <a:spcPct val="90000"/>
              </a:lnSpc>
              <a:buFont typeface="Wingdings 2" charset="2"/>
              <a:buChar char=""/>
            </a:pPr>
            <a:r>
              <a:rPr lang="en-US" sz="2000" dirty="0"/>
              <a:t> SQS - Simple Queue Service</a:t>
            </a:r>
          </a:p>
          <a:p>
            <a:pPr>
              <a:lnSpc>
                <a:spcPct val="90000"/>
              </a:lnSpc>
              <a:buFont typeface="Wingdings 2" charset="2"/>
              <a:buChar char=""/>
            </a:pPr>
            <a:r>
              <a:rPr lang="en-US" sz="2000" dirty="0"/>
              <a:t> S3 - Simple Storage Service</a:t>
            </a:r>
          </a:p>
          <a:p>
            <a:pPr>
              <a:lnSpc>
                <a:spcPct val="90000"/>
              </a:lnSpc>
              <a:buFont typeface="Wingdings 2" charset="2"/>
              <a:buChar char=""/>
            </a:pPr>
            <a:r>
              <a:rPr lang="en-US" sz="2000" dirty="0"/>
              <a:t> Athena – Serverless Query Language</a:t>
            </a:r>
          </a:p>
          <a:p>
            <a:pPr>
              <a:lnSpc>
                <a:spcPct val="90000"/>
              </a:lnSpc>
              <a:buFont typeface="Wingdings 2" charset="2"/>
              <a:buChar char=""/>
            </a:pPr>
            <a:r>
              <a:rPr lang="en-US" sz="2000" dirty="0"/>
              <a:t> </a:t>
            </a:r>
            <a:r>
              <a:rPr lang="en-US" sz="2000" dirty="0" err="1"/>
              <a:t>Cloudformation</a:t>
            </a:r>
            <a:r>
              <a:rPr lang="en-US" sz="2000" dirty="0"/>
              <a:t> - Infra as code</a:t>
            </a:r>
          </a:p>
        </p:txBody>
      </p:sp>
    </p:spTree>
    <p:extLst>
      <p:ext uri="{BB962C8B-B14F-4D97-AF65-F5344CB8AC3E}">
        <p14:creationId xmlns:p14="http://schemas.microsoft.com/office/powerpoint/2010/main" val="4213659341"/>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9">
      <a:dk1>
        <a:srgbClr val="222222"/>
      </a:dk1>
      <a:lt1>
        <a:srgbClr val="FFFFFF"/>
      </a:lt1>
      <a:dk2>
        <a:srgbClr val="313131"/>
      </a:dk2>
      <a:lt2>
        <a:srgbClr val="FEFAC9"/>
      </a:lt2>
      <a:accent1>
        <a:srgbClr val="E56F83"/>
      </a:accent1>
      <a:accent2>
        <a:srgbClr val="F3A447"/>
      </a:accent2>
      <a:accent3>
        <a:srgbClr val="E7BC29"/>
      </a:accent3>
      <a:accent4>
        <a:srgbClr val="92BBD0"/>
      </a:accent4>
      <a:accent5>
        <a:srgbClr val="9C85C0"/>
      </a:accent5>
      <a:accent6>
        <a:srgbClr val="809EC2"/>
      </a:accent6>
      <a:hlink>
        <a:srgbClr val="F7ECFF"/>
      </a:hlink>
      <a:folHlink>
        <a:srgbClr val="7F6F6F"/>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8223</TotalTime>
  <Words>1184</Words>
  <Application>Microsoft Macintosh PowerPoint</Application>
  <PresentationFormat>Widescreen</PresentationFormat>
  <Paragraphs>199</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Century Gothic</vt:lpstr>
      <vt:lpstr>Wingdings 2</vt:lpstr>
      <vt:lpstr>Quotable</vt:lpstr>
      <vt:lpstr>Cloud Networking</vt:lpstr>
      <vt:lpstr>Welcome!</vt:lpstr>
      <vt:lpstr>Who are we?</vt:lpstr>
      <vt:lpstr>Two Modes of Learning</vt:lpstr>
      <vt:lpstr>PowerPoint Presentation</vt:lpstr>
      <vt:lpstr>The what and why of AWS</vt:lpstr>
      <vt:lpstr>History: What came before AWS?</vt:lpstr>
      <vt:lpstr>PowerPoint Presentation</vt:lpstr>
      <vt:lpstr>AWS 101: Cloud Compute</vt:lpstr>
      <vt:lpstr>AWS 101: WHAT THE WHAT!?</vt:lpstr>
      <vt:lpstr>AWS 101: WHAT THE WHAT!?</vt:lpstr>
      <vt:lpstr>PowerPoint Presentation</vt:lpstr>
      <vt:lpstr>Morning Tea!</vt:lpstr>
      <vt:lpstr>Networking 101</vt:lpstr>
      <vt:lpstr>What you will create today</vt:lpstr>
      <vt:lpstr>REFRESHER: Networking OSI Model (Open Systems Interconnection)</vt:lpstr>
      <vt:lpstr>Intro to AWS Networking Resources</vt:lpstr>
      <vt:lpstr>IPs and CIDR Ranges</vt:lpstr>
      <vt:lpstr>IP’s in more detail…</vt:lpstr>
      <vt:lpstr>PowerPoint Presentation</vt:lpstr>
      <vt:lpstr>Subnetting</vt:lpstr>
      <vt:lpstr>Let’s Try It Out…</vt:lpstr>
      <vt:lpstr>IP’s in your Cloud Network</vt:lpstr>
      <vt:lpstr>AWS and IP’s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Networking</dc:title>
  <dc:creator>Franca Moretto</dc:creator>
  <cp:lastModifiedBy>Seamus Kearney</cp:lastModifiedBy>
  <cp:revision>30</cp:revision>
  <dcterms:created xsi:type="dcterms:W3CDTF">2019-11-15T04:41:06Z</dcterms:created>
  <dcterms:modified xsi:type="dcterms:W3CDTF">2020-02-04T03:08:49Z</dcterms:modified>
</cp:coreProperties>
</file>